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ink/ink1.xml" ContentType="application/inkml+xml"/>
  <Override PartName="/ppt/ink/ink2.xml" ContentType="application/inkml+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theme/theme1.xml" ContentType="application/vnd.openxmlformats-officedocument.theme+xml"/>
  <Override PartName="/ppt/diagrams/drawing2.xml" ContentType="application/vnd.ms-office.drawingml.diagramDrawing+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82" r:id="rId4"/>
    <p:sldId id="286" r:id="rId5"/>
    <p:sldId id="285" r:id="rId6"/>
    <p:sldId id="290" r:id="rId7"/>
    <p:sldId id="260" r:id="rId8"/>
    <p:sldId id="259" r:id="rId9"/>
    <p:sldId id="291" r:id="rId10"/>
    <p:sldId id="261" r:id="rId11"/>
    <p:sldId id="265" r:id="rId12"/>
    <p:sldId id="284" r:id="rId13"/>
    <p:sldId id="292" r:id="rId14"/>
    <p:sldId id="267" r:id="rId15"/>
    <p:sldId id="268" r:id="rId16"/>
    <p:sldId id="269" r:id="rId17"/>
    <p:sldId id="279" r:id="rId18"/>
    <p:sldId id="281" r:id="rId19"/>
    <p:sldId id="280" r:id="rId20"/>
    <p:sldId id="263" r:id="rId21"/>
    <p:sldId id="266" r:id="rId22"/>
    <p:sldId id="278" r:id="rId23"/>
    <p:sldId id="274" r:id="rId24"/>
    <p:sldId id="275" r:id="rId25"/>
    <p:sldId id="283" r:id="rId26"/>
    <p:sldId id="273" r:id="rId27"/>
    <p:sldId id="288" r:id="rId28"/>
    <p:sldId id="287"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7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3" Type="http://schemas.openxmlformats.org/officeDocument/2006/relationships/hyperlink" Target="https://www.futurelearn.com/" TargetMode="External"/><Relationship Id="rId2" Type="http://schemas.openxmlformats.org/officeDocument/2006/relationships/hyperlink" Target="https://www.s4snextgen.org/" TargetMode="External"/><Relationship Id="rId1" Type="http://schemas.openxmlformats.org/officeDocument/2006/relationships/hyperlink" Target="https://www.springpod.co.uk/" TargetMode="External"/><Relationship Id="rId5" Type="http://schemas.openxmlformats.org/officeDocument/2006/relationships/hyperlink" Target="https://young-professionals.uk/" TargetMode="External"/><Relationship Id="rId4" Type="http://schemas.openxmlformats.org/officeDocument/2006/relationships/hyperlink" Target="https://www.unitasterdays.com/"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https://www.futurelearn.com/" TargetMode="External"/><Relationship Id="rId2" Type="http://schemas.openxmlformats.org/officeDocument/2006/relationships/hyperlink" Target="https://www.s4snextgen.org/" TargetMode="External"/><Relationship Id="rId1" Type="http://schemas.openxmlformats.org/officeDocument/2006/relationships/hyperlink" Target="https://www.springpod.co.uk/" TargetMode="External"/><Relationship Id="rId5" Type="http://schemas.openxmlformats.org/officeDocument/2006/relationships/hyperlink" Target="https://young-professionals.uk/" TargetMode="External"/><Relationship Id="rId4" Type="http://schemas.openxmlformats.org/officeDocument/2006/relationships/hyperlink" Target="https://www.unitasterdays.com/" TargetMode="Externa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E26DB4-F7D8-4AAD-BEF3-4F3FDFD09352}" type="doc">
      <dgm:prSet loTypeId="urn:microsoft.com/office/officeart/2005/8/layout/default" loCatId="list" qsTypeId="urn:microsoft.com/office/officeart/2005/8/quickstyle/simple5" qsCatId="simple" csTypeId="urn:microsoft.com/office/officeart/2005/8/colors/colorful1" csCatId="colorful"/>
      <dgm:spPr/>
      <dgm:t>
        <a:bodyPr/>
        <a:lstStyle/>
        <a:p>
          <a:endParaRPr lang="en-US"/>
        </a:p>
      </dgm:t>
    </dgm:pt>
    <dgm:pt modelId="{287747E5-1F12-4C42-9083-F26B65FB0159}">
      <dgm:prSet/>
      <dgm:spPr/>
      <dgm:t>
        <a:bodyPr/>
        <a:lstStyle/>
        <a:p>
          <a:r>
            <a:rPr lang="en-US">
              <a:hlinkClick xmlns:r="http://schemas.openxmlformats.org/officeDocument/2006/relationships" r:id="rId1"/>
            </a:rPr>
            <a:t>https://www.springpod.co.uk/</a:t>
          </a:r>
          <a:r>
            <a:rPr lang="en-US"/>
            <a:t> - Virtual Work Experience, Apprenticeship Opportunities, University degree course taster sessions. </a:t>
          </a:r>
        </a:p>
      </dgm:t>
    </dgm:pt>
    <dgm:pt modelId="{24BAB480-511A-472A-BED5-8A01B52EE7D6}" type="parTrans" cxnId="{2E1C288E-D185-4AE2-8551-63101747F659}">
      <dgm:prSet/>
      <dgm:spPr/>
      <dgm:t>
        <a:bodyPr/>
        <a:lstStyle/>
        <a:p>
          <a:endParaRPr lang="en-US"/>
        </a:p>
      </dgm:t>
    </dgm:pt>
    <dgm:pt modelId="{533B8CB6-E048-4967-8C6A-59C6A3768FAC}" type="sibTrans" cxnId="{2E1C288E-D185-4AE2-8551-63101747F659}">
      <dgm:prSet/>
      <dgm:spPr/>
      <dgm:t>
        <a:bodyPr/>
        <a:lstStyle/>
        <a:p>
          <a:endParaRPr lang="en-US"/>
        </a:p>
      </dgm:t>
    </dgm:pt>
    <dgm:pt modelId="{EC98C0E0-1D81-42D8-AC63-1FF136A9DF8E}">
      <dgm:prSet/>
      <dgm:spPr/>
      <dgm:t>
        <a:bodyPr/>
        <a:lstStyle/>
        <a:p>
          <a:r>
            <a:rPr lang="en-US">
              <a:hlinkClick xmlns:r="http://schemas.openxmlformats.org/officeDocument/2006/relationships" r:id="rId2"/>
            </a:rPr>
            <a:t>https://www.s4snextgen.org/</a:t>
          </a:r>
          <a:r>
            <a:rPr lang="en-US"/>
            <a:t> - Speakers for Schools, Virtual Work Experience, Talks </a:t>
          </a:r>
        </a:p>
      </dgm:t>
    </dgm:pt>
    <dgm:pt modelId="{D2A0B202-3383-4F31-9BCA-A36EDC3E6B9C}" type="parTrans" cxnId="{DF9A3F0E-6B61-4B88-A10A-522A845AF1A0}">
      <dgm:prSet/>
      <dgm:spPr/>
      <dgm:t>
        <a:bodyPr/>
        <a:lstStyle/>
        <a:p>
          <a:endParaRPr lang="en-US"/>
        </a:p>
      </dgm:t>
    </dgm:pt>
    <dgm:pt modelId="{CA32AEDE-ED63-46E4-9D1C-448A78B4EF42}" type="sibTrans" cxnId="{DF9A3F0E-6B61-4B88-A10A-522A845AF1A0}">
      <dgm:prSet/>
      <dgm:spPr/>
      <dgm:t>
        <a:bodyPr/>
        <a:lstStyle/>
        <a:p>
          <a:endParaRPr lang="en-US"/>
        </a:p>
      </dgm:t>
    </dgm:pt>
    <dgm:pt modelId="{A6442D75-C36D-4307-B4C5-565FD3F2033D}">
      <dgm:prSet/>
      <dgm:spPr/>
      <dgm:t>
        <a:bodyPr/>
        <a:lstStyle/>
        <a:p>
          <a:r>
            <a:rPr lang="en-US">
              <a:hlinkClick xmlns:r="http://schemas.openxmlformats.org/officeDocument/2006/relationships" r:id="rId3"/>
            </a:rPr>
            <a:t>https://www.futurelearn.com/</a:t>
          </a:r>
          <a:r>
            <a:rPr lang="en-US"/>
            <a:t> - Online courses from Top Universities and Industries from across the world. </a:t>
          </a:r>
        </a:p>
      </dgm:t>
    </dgm:pt>
    <dgm:pt modelId="{FA83CDDC-C292-449B-A880-E9229AAC19ED}" type="parTrans" cxnId="{6AB120E8-5346-4CB6-AF01-63F157BD34FD}">
      <dgm:prSet/>
      <dgm:spPr/>
      <dgm:t>
        <a:bodyPr/>
        <a:lstStyle/>
        <a:p>
          <a:endParaRPr lang="en-US"/>
        </a:p>
      </dgm:t>
    </dgm:pt>
    <dgm:pt modelId="{92B3F09B-5851-4FD7-A800-6E1DF66F8525}" type="sibTrans" cxnId="{6AB120E8-5346-4CB6-AF01-63F157BD34FD}">
      <dgm:prSet/>
      <dgm:spPr/>
      <dgm:t>
        <a:bodyPr/>
        <a:lstStyle/>
        <a:p>
          <a:endParaRPr lang="en-US"/>
        </a:p>
      </dgm:t>
    </dgm:pt>
    <dgm:pt modelId="{38FF17C4-0E81-4FAD-8BEF-98D298A6FE9D}">
      <dgm:prSet/>
      <dgm:spPr/>
      <dgm:t>
        <a:bodyPr/>
        <a:lstStyle/>
        <a:p>
          <a:r>
            <a:rPr lang="en-US">
              <a:hlinkClick xmlns:r="http://schemas.openxmlformats.org/officeDocument/2006/relationships" r:id="rId4"/>
            </a:rPr>
            <a:t>https://www.unitasterdays.com/</a:t>
          </a:r>
          <a:r>
            <a:rPr lang="en-US"/>
            <a:t> - All University events in one place</a:t>
          </a:r>
        </a:p>
      </dgm:t>
    </dgm:pt>
    <dgm:pt modelId="{013ABBE1-E85C-4829-BF4B-9422277F4735}" type="parTrans" cxnId="{687FD760-E626-4161-B4B9-A9392739DD31}">
      <dgm:prSet/>
      <dgm:spPr/>
      <dgm:t>
        <a:bodyPr/>
        <a:lstStyle/>
        <a:p>
          <a:endParaRPr lang="en-US"/>
        </a:p>
      </dgm:t>
    </dgm:pt>
    <dgm:pt modelId="{78CCDBBE-ADDC-46A4-960D-C27E0EA10C59}" type="sibTrans" cxnId="{687FD760-E626-4161-B4B9-A9392739DD31}">
      <dgm:prSet/>
      <dgm:spPr/>
      <dgm:t>
        <a:bodyPr/>
        <a:lstStyle/>
        <a:p>
          <a:endParaRPr lang="en-US"/>
        </a:p>
      </dgm:t>
    </dgm:pt>
    <dgm:pt modelId="{AC632AC3-A6B3-4B5F-B2DE-6F0F91EFEBD4}">
      <dgm:prSet/>
      <dgm:spPr/>
      <dgm:t>
        <a:bodyPr/>
        <a:lstStyle/>
        <a:p>
          <a:r>
            <a:rPr lang="en-US">
              <a:hlinkClick xmlns:r="http://schemas.openxmlformats.org/officeDocument/2006/relationships" r:id="rId5"/>
            </a:rPr>
            <a:t>https://young-professionals.uk/</a:t>
          </a:r>
          <a:r>
            <a:rPr lang="en-US"/>
            <a:t> - Everything you need to find apprenticeships, work experience &amp; insight days</a:t>
          </a:r>
        </a:p>
      </dgm:t>
    </dgm:pt>
    <dgm:pt modelId="{BCA09F94-81F9-4CFA-9E3B-E4786B204216}" type="parTrans" cxnId="{2BCA1004-4224-44D0-999C-B5C93A569EF2}">
      <dgm:prSet/>
      <dgm:spPr/>
      <dgm:t>
        <a:bodyPr/>
        <a:lstStyle/>
        <a:p>
          <a:endParaRPr lang="en-US"/>
        </a:p>
      </dgm:t>
    </dgm:pt>
    <dgm:pt modelId="{C222D948-D346-47C2-A77C-DC689264FB91}" type="sibTrans" cxnId="{2BCA1004-4224-44D0-999C-B5C93A569EF2}">
      <dgm:prSet/>
      <dgm:spPr/>
      <dgm:t>
        <a:bodyPr/>
        <a:lstStyle/>
        <a:p>
          <a:endParaRPr lang="en-US"/>
        </a:p>
      </dgm:t>
    </dgm:pt>
    <dgm:pt modelId="{17407D54-E907-4AB3-88E7-B321A72C1C66}" type="pres">
      <dgm:prSet presAssocID="{51E26DB4-F7D8-4AAD-BEF3-4F3FDFD09352}" presName="diagram" presStyleCnt="0">
        <dgm:presLayoutVars>
          <dgm:dir/>
          <dgm:resizeHandles val="exact"/>
        </dgm:presLayoutVars>
      </dgm:prSet>
      <dgm:spPr/>
    </dgm:pt>
    <dgm:pt modelId="{553CFEBE-4BF9-4C95-AB7F-EB6D1DDDA916}" type="pres">
      <dgm:prSet presAssocID="{287747E5-1F12-4C42-9083-F26B65FB0159}" presName="node" presStyleLbl="node1" presStyleIdx="0" presStyleCnt="5">
        <dgm:presLayoutVars>
          <dgm:bulletEnabled val="1"/>
        </dgm:presLayoutVars>
      </dgm:prSet>
      <dgm:spPr/>
    </dgm:pt>
    <dgm:pt modelId="{520B904A-DA04-4E58-8528-B6F62C20246F}" type="pres">
      <dgm:prSet presAssocID="{533B8CB6-E048-4967-8C6A-59C6A3768FAC}" presName="sibTrans" presStyleCnt="0"/>
      <dgm:spPr/>
    </dgm:pt>
    <dgm:pt modelId="{83CFD241-3147-4FA1-939A-3A64B63D6A87}" type="pres">
      <dgm:prSet presAssocID="{EC98C0E0-1D81-42D8-AC63-1FF136A9DF8E}" presName="node" presStyleLbl="node1" presStyleIdx="1" presStyleCnt="5">
        <dgm:presLayoutVars>
          <dgm:bulletEnabled val="1"/>
        </dgm:presLayoutVars>
      </dgm:prSet>
      <dgm:spPr/>
    </dgm:pt>
    <dgm:pt modelId="{4F9F35E7-3D02-4C1F-BD89-1FE539BED651}" type="pres">
      <dgm:prSet presAssocID="{CA32AEDE-ED63-46E4-9D1C-448A78B4EF42}" presName="sibTrans" presStyleCnt="0"/>
      <dgm:spPr/>
    </dgm:pt>
    <dgm:pt modelId="{30036104-B3DB-4FCD-B5CA-6F1D0E32C032}" type="pres">
      <dgm:prSet presAssocID="{A6442D75-C36D-4307-B4C5-565FD3F2033D}" presName="node" presStyleLbl="node1" presStyleIdx="2" presStyleCnt="5">
        <dgm:presLayoutVars>
          <dgm:bulletEnabled val="1"/>
        </dgm:presLayoutVars>
      </dgm:prSet>
      <dgm:spPr/>
    </dgm:pt>
    <dgm:pt modelId="{F3BF1352-9CC1-4BF9-8E13-38F23BA4FC24}" type="pres">
      <dgm:prSet presAssocID="{92B3F09B-5851-4FD7-A800-6E1DF66F8525}" presName="sibTrans" presStyleCnt="0"/>
      <dgm:spPr/>
    </dgm:pt>
    <dgm:pt modelId="{4CD292BB-B27F-47AB-AB35-EA07723C66F4}" type="pres">
      <dgm:prSet presAssocID="{38FF17C4-0E81-4FAD-8BEF-98D298A6FE9D}" presName="node" presStyleLbl="node1" presStyleIdx="3" presStyleCnt="5">
        <dgm:presLayoutVars>
          <dgm:bulletEnabled val="1"/>
        </dgm:presLayoutVars>
      </dgm:prSet>
      <dgm:spPr/>
    </dgm:pt>
    <dgm:pt modelId="{87625D11-3E86-463B-9B24-62F51ECE795C}" type="pres">
      <dgm:prSet presAssocID="{78CCDBBE-ADDC-46A4-960D-C27E0EA10C59}" presName="sibTrans" presStyleCnt="0"/>
      <dgm:spPr/>
    </dgm:pt>
    <dgm:pt modelId="{81A1F534-CCBB-4AC1-949E-F72DAD69772E}" type="pres">
      <dgm:prSet presAssocID="{AC632AC3-A6B3-4B5F-B2DE-6F0F91EFEBD4}" presName="node" presStyleLbl="node1" presStyleIdx="4" presStyleCnt="5">
        <dgm:presLayoutVars>
          <dgm:bulletEnabled val="1"/>
        </dgm:presLayoutVars>
      </dgm:prSet>
      <dgm:spPr/>
    </dgm:pt>
  </dgm:ptLst>
  <dgm:cxnLst>
    <dgm:cxn modelId="{2BCA1004-4224-44D0-999C-B5C93A569EF2}" srcId="{51E26DB4-F7D8-4AAD-BEF3-4F3FDFD09352}" destId="{AC632AC3-A6B3-4B5F-B2DE-6F0F91EFEBD4}" srcOrd="4" destOrd="0" parTransId="{BCA09F94-81F9-4CFA-9E3B-E4786B204216}" sibTransId="{C222D948-D346-47C2-A77C-DC689264FB91}"/>
    <dgm:cxn modelId="{DF9A3F0E-6B61-4B88-A10A-522A845AF1A0}" srcId="{51E26DB4-F7D8-4AAD-BEF3-4F3FDFD09352}" destId="{EC98C0E0-1D81-42D8-AC63-1FF136A9DF8E}" srcOrd="1" destOrd="0" parTransId="{D2A0B202-3383-4F31-9BCA-A36EDC3E6B9C}" sibTransId="{CA32AEDE-ED63-46E4-9D1C-448A78B4EF42}"/>
    <dgm:cxn modelId="{687FD760-E626-4161-B4B9-A9392739DD31}" srcId="{51E26DB4-F7D8-4AAD-BEF3-4F3FDFD09352}" destId="{38FF17C4-0E81-4FAD-8BEF-98D298A6FE9D}" srcOrd="3" destOrd="0" parTransId="{013ABBE1-E85C-4829-BF4B-9422277F4735}" sibTransId="{78CCDBBE-ADDC-46A4-960D-C27E0EA10C59}"/>
    <dgm:cxn modelId="{5B2E3543-985F-4B7E-AEF2-D261258C732D}" type="presOf" srcId="{AC632AC3-A6B3-4B5F-B2DE-6F0F91EFEBD4}" destId="{81A1F534-CCBB-4AC1-949E-F72DAD69772E}" srcOrd="0" destOrd="0" presId="urn:microsoft.com/office/officeart/2005/8/layout/default"/>
    <dgm:cxn modelId="{FF33FB67-5F66-433E-A139-5023C0A763EF}" type="presOf" srcId="{EC98C0E0-1D81-42D8-AC63-1FF136A9DF8E}" destId="{83CFD241-3147-4FA1-939A-3A64B63D6A87}" srcOrd="0" destOrd="0" presId="urn:microsoft.com/office/officeart/2005/8/layout/default"/>
    <dgm:cxn modelId="{CAB0E34E-0492-41FC-B25D-0BC7EF22B69E}" type="presOf" srcId="{287747E5-1F12-4C42-9083-F26B65FB0159}" destId="{553CFEBE-4BF9-4C95-AB7F-EB6D1DDDA916}" srcOrd="0" destOrd="0" presId="urn:microsoft.com/office/officeart/2005/8/layout/default"/>
    <dgm:cxn modelId="{8C094172-4B77-4D4D-A323-9A0A5FE8EF63}" type="presOf" srcId="{38FF17C4-0E81-4FAD-8BEF-98D298A6FE9D}" destId="{4CD292BB-B27F-47AB-AB35-EA07723C66F4}" srcOrd="0" destOrd="0" presId="urn:microsoft.com/office/officeart/2005/8/layout/default"/>
    <dgm:cxn modelId="{2E1C288E-D185-4AE2-8551-63101747F659}" srcId="{51E26DB4-F7D8-4AAD-BEF3-4F3FDFD09352}" destId="{287747E5-1F12-4C42-9083-F26B65FB0159}" srcOrd="0" destOrd="0" parTransId="{24BAB480-511A-472A-BED5-8A01B52EE7D6}" sibTransId="{533B8CB6-E048-4967-8C6A-59C6A3768FAC}"/>
    <dgm:cxn modelId="{052DCFD2-50B8-41C0-9AC2-EA5B3F900D43}" type="presOf" srcId="{51E26DB4-F7D8-4AAD-BEF3-4F3FDFD09352}" destId="{17407D54-E907-4AB3-88E7-B321A72C1C66}" srcOrd="0" destOrd="0" presId="urn:microsoft.com/office/officeart/2005/8/layout/default"/>
    <dgm:cxn modelId="{6AB120E8-5346-4CB6-AF01-63F157BD34FD}" srcId="{51E26DB4-F7D8-4AAD-BEF3-4F3FDFD09352}" destId="{A6442D75-C36D-4307-B4C5-565FD3F2033D}" srcOrd="2" destOrd="0" parTransId="{FA83CDDC-C292-449B-A880-E9229AAC19ED}" sibTransId="{92B3F09B-5851-4FD7-A800-6E1DF66F8525}"/>
    <dgm:cxn modelId="{C04380FD-271F-4E73-8981-CBB507C59042}" type="presOf" srcId="{A6442D75-C36D-4307-B4C5-565FD3F2033D}" destId="{30036104-B3DB-4FCD-B5CA-6F1D0E32C032}" srcOrd="0" destOrd="0" presId="urn:microsoft.com/office/officeart/2005/8/layout/default"/>
    <dgm:cxn modelId="{7E0AB500-5C5E-4F93-AB52-1476A9251E7B}" type="presParOf" srcId="{17407D54-E907-4AB3-88E7-B321A72C1C66}" destId="{553CFEBE-4BF9-4C95-AB7F-EB6D1DDDA916}" srcOrd="0" destOrd="0" presId="urn:microsoft.com/office/officeart/2005/8/layout/default"/>
    <dgm:cxn modelId="{93B576DF-C2C3-4CEB-8D31-A5BE55E346C0}" type="presParOf" srcId="{17407D54-E907-4AB3-88E7-B321A72C1C66}" destId="{520B904A-DA04-4E58-8528-B6F62C20246F}" srcOrd="1" destOrd="0" presId="urn:microsoft.com/office/officeart/2005/8/layout/default"/>
    <dgm:cxn modelId="{869D96DB-EB97-4F70-9657-FD2B8D1BD96E}" type="presParOf" srcId="{17407D54-E907-4AB3-88E7-B321A72C1C66}" destId="{83CFD241-3147-4FA1-939A-3A64B63D6A87}" srcOrd="2" destOrd="0" presId="urn:microsoft.com/office/officeart/2005/8/layout/default"/>
    <dgm:cxn modelId="{27BDB1ED-5768-42BF-AEEF-26E16C054FB3}" type="presParOf" srcId="{17407D54-E907-4AB3-88E7-B321A72C1C66}" destId="{4F9F35E7-3D02-4C1F-BD89-1FE539BED651}" srcOrd="3" destOrd="0" presId="urn:microsoft.com/office/officeart/2005/8/layout/default"/>
    <dgm:cxn modelId="{FD5BE695-2776-487B-A3C8-87CF4F1E0903}" type="presParOf" srcId="{17407D54-E907-4AB3-88E7-B321A72C1C66}" destId="{30036104-B3DB-4FCD-B5CA-6F1D0E32C032}" srcOrd="4" destOrd="0" presId="urn:microsoft.com/office/officeart/2005/8/layout/default"/>
    <dgm:cxn modelId="{311F174C-60E2-4B2F-911C-BB16DB72C12E}" type="presParOf" srcId="{17407D54-E907-4AB3-88E7-B321A72C1C66}" destId="{F3BF1352-9CC1-4BF9-8E13-38F23BA4FC24}" srcOrd="5" destOrd="0" presId="urn:microsoft.com/office/officeart/2005/8/layout/default"/>
    <dgm:cxn modelId="{42080455-36F1-49A0-8FFD-E2A6F73C64CC}" type="presParOf" srcId="{17407D54-E907-4AB3-88E7-B321A72C1C66}" destId="{4CD292BB-B27F-47AB-AB35-EA07723C66F4}" srcOrd="6" destOrd="0" presId="urn:microsoft.com/office/officeart/2005/8/layout/default"/>
    <dgm:cxn modelId="{1BAA748E-09D1-49D1-9DE7-26F885832030}" type="presParOf" srcId="{17407D54-E907-4AB3-88E7-B321A72C1C66}" destId="{87625D11-3E86-463B-9B24-62F51ECE795C}" srcOrd="7" destOrd="0" presId="urn:microsoft.com/office/officeart/2005/8/layout/default"/>
    <dgm:cxn modelId="{39609C02-C344-4B57-A2D9-CC1D21D7C058}" type="presParOf" srcId="{17407D54-E907-4AB3-88E7-B321A72C1C66}" destId="{81A1F534-CCBB-4AC1-949E-F72DAD69772E}"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2A758D-8ADA-49D9-B357-00DC5289AA2C}" type="doc">
      <dgm:prSet loTypeId="urn:microsoft.com/office/officeart/2016/7/layout/ChevronBlockProcess" loCatId="process" qsTypeId="urn:microsoft.com/office/officeart/2005/8/quickstyle/simple1" qsCatId="simple" csTypeId="urn:microsoft.com/office/officeart/2005/8/colors/colorful2" csCatId="colorful" phldr="1"/>
      <dgm:spPr/>
      <dgm:t>
        <a:bodyPr/>
        <a:lstStyle/>
        <a:p>
          <a:endParaRPr lang="en-US"/>
        </a:p>
      </dgm:t>
    </dgm:pt>
    <dgm:pt modelId="{231BEDC0-E17E-41F4-B110-53352C1C9138}">
      <dgm:prSet/>
      <dgm:spPr/>
      <dgm:t>
        <a:bodyPr/>
        <a:lstStyle/>
        <a:p>
          <a:r>
            <a:rPr lang="en-US" dirty="0"/>
            <a:t>Log</a:t>
          </a:r>
        </a:p>
      </dgm:t>
    </dgm:pt>
    <dgm:pt modelId="{6313F76D-F8CA-4D19-AE64-832ED1DD16EB}" type="parTrans" cxnId="{C5FEFB88-5FB8-4ED9-90B0-EFD31553E4E3}">
      <dgm:prSet/>
      <dgm:spPr/>
      <dgm:t>
        <a:bodyPr/>
        <a:lstStyle/>
        <a:p>
          <a:endParaRPr lang="en-US"/>
        </a:p>
      </dgm:t>
    </dgm:pt>
    <dgm:pt modelId="{98CB6287-45E6-4984-9D7E-EB588809F97D}" type="sibTrans" cxnId="{C5FEFB88-5FB8-4ED9-90B0-EFD31553E4E3}">
      <dgm:prSet/>
      <dgm:spPr/>
      <dgm:t>
        <a:bodyPr/>
        <a:lstStyle/>
        <a:p>
          <a:endParaRPr lang="en-US"/>
        </a:p>
      </dgm:t>
    </dgm:pt>
    <dgm:pt modelId="{FBD1E49F-5968-41DD-B28A-DCA4095F4D38}">
      <dgm:prSet/>
      <dgm:spPr/>
      <dgm:t>
        <a:bodyPr/>
        <a:lstStyle/>
        <a:p>
          <a:r>
            <a:rPr lang="en-US" dirty="0"/>
            <a:t>Log onto </a:t>
          </a:r>
          <a:r>
            <a:rPr lang="en-US" dirty="0" err="1"/>
            <a:t>Unifrog</a:t>
          </a:r>
          <a:r>
            <a:rPr lang="en-US" dirty="0"/>
            <a:t> to start research/make shortlists/</a:t>
          </a:r>
          <a:r>
            <a:rPr lang="en-US" dirty="0" err="1"/>
            <a:t>finalise</a:t>
          </a:r>
          <a:r>
            <a:rPr lang="en-US" dirty="0"/>
            <a:t> what you want to study</a:t>
          </a:r>
        </a:p>
      </dgm:t>
    </dgm:pt>
    <dgm:pt modelId="{7ED5DCB8-8829-42FB-A113-F46538D8E72F}" type="parTrans" cxnId="{BFF77DA6-9911-4C55-B933-5E7A8D8BE14F}">
      <dgm:prSet/>
      <dgm:spPr/>
      <dgm:t>
        <a:bodyPr/>
        <a:lstStyle/>
        <a:p>
          <a:endParaRPr lang="en-US"/>
        </a:p>
      </dgm:t>
    </dgm:pt>
    <dgm:pt modelId="{4B40E358-012A-4D68-94CA-673554231813}" type="sibTrans" cxnId="{BFF77DA6-9911-4C55-B933-5E7A8D8BE14F}">
      <dgm:prSet/>
      <dgm:spPr/>
      <dgm:t>
        <a:bodyPr/>
        <a:lstStyle/>
        <a:p>
          <a:endParaRPr lang="en-US"/>
        </a:p>
      </dgm:t>
    </dgm:pt>
    <dgm:pt modelId="{260F1EF9-05C7-489A-9FF8-88C23A8211E4}">
      <dgm:prSet/>
      <dgm:spPr/>
      <dgm:t>
        <a:bodyPr/>
        <a:lstStyle/>
        <a:p>
          <a:r>
            <a:rPr lang="en-US" dirty="0"/>
            <a:t>See</a:t>
          </a:r>
        </a:p>
      </dgm:t>
    </dgm:pt>
    <dgm:pt modelId="{90552C3E-94F5-4F85-93E9-1940DF2C3333}" type="parTrans" cxnId="{2F8ECF8C-6429-46DE-96B4-D3FFB16D1E90}">
      <dgm:prSet/>
      <dgm:spPr/>
      <dgm:t>
        <a:bodyPr/>
        <a:lstStyle/>
        <a:p>
          <a:endParaRPr lang="en-US"/>
        </a:p>
      </dgm:t>
    </dgm:pt>
    <dgm:pt modelId="{01B21ED7-DC00-4792-9888-7A49D134502B}" type="sibTrans" cxnId="{2F8ECF8C-6429-46DE-96B4-D3FFB16D1E90}">
      <dgm:prSet/>
      <dgm:spPr/>
      <dgm:t>
        <a:bodyPr/>
        <a:lstStyle/>
        <a:p>
          <a:endParaRPr lang="en-US"/>
        </a:p>
      </dgm:t>
    </dgm:pt>
    <dgm:pt modelId="{A92093A0-6C08-45E7-99BE-2D29C5D6CE06}">
      <dgm:prSet/>
      <dgm:spPr/>
      <dgm:t>
        <a:bodyPr/>
        <a:lstStyle/>
        <a:p>
          <a:r>
            <a:rPr lang="en-US" dirty="0"/>
            <a:t>If you want to go to University, see what their entry requirements are e.g. if you want to study medicine at Uni you need A level </a:t>
          </a:r>
          <a:r>
            <a:rPr lang="en-US" dirty="0">
              <a:latin typeface="Calibri Light" panose="020F0302020204030204"/>
            </a:rPr>
            <a:t>Biology</a:t>
          </a:r>
          <a:endParaRPr lang="en-US" dirty="0"/>
        </a:p>
      </dgm:t>
    </dgm:pt>
    <dgm:pt modelId="{A2AB26BC-D015-402C-9943-0640AD494311}" type="parTrans" cxnId="{1F6F6EC8-376B-447C-86E6-93B665BD0C93}">
      <dgm:prSet/>
      <dgm:spPr/>
      <dgm:t>
        <a:bodyPr/>
        <a:lstStyle/>
        <a:p>
          <a:endParaRPr lang="en-US"/>
        </a:p>
      </dgm:t>
    </dgm:pt>
    <dgm:pt modelId="{F378DB83-84AE-4B54-8697-A43BD6B43F92}" type="sibTrans" cxnId="{1F6F6EC8-376B-447C-86E6-93B665BD0C93}">
      <dgm:prSet/>
      <dgm:spPr/>
      <dgm:t>
        <a:bodyPr/>
        <a:lstStyle/>
        <a:p>
          <a:endParaRPr lang="en-US"/>
        </a:p>
      </dgm:t>
    </dgm:pt>
    <dgm:pt modelId="{963C28E6-477F-4CCC-B4E5-ADC918722493}">
      <dgm:prSet/>
      <dgm:spPr/>
      <dgm:t>
        <a:bodyPr/>
        <a:lstStyle/>
        <a:p>
          <a:r>
            <a:rPr lang="en-US" dirty="0"/>
            <a:t>Visit</a:t>
          </a:r>
        </a:p>
      </dgm:t>
    </dgm:pt>
    <dgm:pt modelId="{32CC77BA-8FE2-4254-82D4-8FF012258FF2}" type="parTrans" cxnId="{4256B0E7-16C5-4F9D-A339-ABFBBCCCF848}">
      <dgm:prSet/>
      <dgm:spPr/>
      <dgm:t>
        <a:bodyPr/>
        <a:lstStyle/>
        <a:p>
          <a:endParaRPr lang="en-US"/>
        </a:p>
      </dgm:t>
    </dgm:pt>
    <dgm:pt modelId="{AA0279EC-775B-4D39-BC3E-D451A57F71ED}" type="sibTrans" cxnId="{4256B0E7-16C5-4F9D-A339-ABFBBCCCF848}">
      <dgm:prSet/>
      <dgm:spPr/>
      <dgm:t>
        <a:bodyPr/>
        <a:lstStyle/>
        <a:p>
          <a:endParaRPr lang="en-US"/>
        </a:p>
      </dgm:t>
    </dgm:pt>
    <dgm:pt modelId="{9117F059-7CEC-4A20-B332-99140A59D945}">
      <dgm:prSet/>
      <dgm:spPr/>
      <dgm:t>
        <a:bodyPr/>
        <a:lstStyle/>
        <a:p>
          <a:r>
            <a:rPr lang="en-US" dirty="0"/>
            <a:t>Visit College/Sixth Form websites to find out when their 'Virtual Open Days' are, see what their application process is, deadlines.</a:t>
          </a:r>
        </a:p>
      </dgm:t>
    </dgm:pt>
    <dgm:pt modelId="{B5520D0C-D323-49CC-9B10-C1A7C5A9AB11}" type="parTrans" cxnId="{0E0328FD-E820-489A-9380-C285BD0A0398}">
      <dgm:prSet/>
      <dgm:spPr/>
      <dgm:t>
        <a:bodyPr/>
        <a:lstStyle/>
        <a:p>
          <a:endParaRPr lang="en-US"/>
        </a:p>
      </dgm:t>
    </dgm:pt>
    <dgm:pt modelId="{08F76402-5711-45FE-8249-088185492E67}" type="sibTrans" cxnId="{0E0328FD-E820-489A-9380-C285BD0A0398}">
      <dgm:prSet/>
      <dgm:spPr/>
      <dgm:t>
        <a:bodyPr/>
        <a:lstStyle/>
        <a:p>
          <a:endParaRPr lang="en-US"/>
        </a:p>
      </dgm:t>
    </dgm:pt>
    <dgm:pt modelId="{542405B3-270F-43E8-A6EC-597EE0DD7346}">
      <dgm:prSet/>
      <dgm:spPr/>
      <dgm:t>
        <a:bodyPr/>
        <a:lstStyle/>
        <a:p>
          <a:r>
            <a:rPr lang="en-US" dirty="0"/>
            <a:t>Explore</a:t>
          </a:r>
        </a:p>
      </dgm:t>
    </dgm:pt>
    <dgm:pt modelId="{EEA56EAD-0846-4531-9A86-EF1F46055077}" type="parTrans" cxnId="{E5A87B09-3F3D-4CCA-8778-1C5FE2ABD0F5}">
      <dgm:prSet/>
      <dgm:spPr/>
      <dgm:t>
        <a:bodyPr/>
        <a:lstStyle/>
        <a:p>
          <a:endParaRPr lang="en-US"/>
        </a:p>
      </dgm:t>
    </dgm:pt>
    <dgm:pt modelId="{D1247C83-6209-4E4D-8A3E-3D45EE954F01}" type="sibTrans" cxnId="{E5A87B09-3F3D-4CCA-8778-1C5FE2ABD0F5}">
      <dgm:prSet/>
      <dgm:spPr/>
      <dgm:t>
        <a:bodyPr/>
        <a:lstStyle/>
        <a:p>
          <a:endParaRPr lang="en-US"/>
        </a:p>
      </dgm:t>
    </dgm:pt>
    <dgm:pt modelId="{DE64DCEE-1B53-41DE-B8F0-39E8A4080221}">
      <dgm:prSet/>
      <dgm:spPr/>
      <dgm:t>
        <a:bodyPr/>
        <a:lstStyle/>
        <a:p>
          <a:pPr rtl="0"/>
          <a:r>
            <a:rPr lang="en-US" dirty="0"/>
            <a:t>Explore what</a:t>
          </a:r>
          <a:r>
            <a:rPr lang="en-US" dirty="0">
              <a:latin typeface="Calibri Light" panose="020F0302020204030204"/>
            </a:rPr>
            <a:t> Gospel Oak Sixth </a:t>
          </a:r>
          <a:r>
            <a:rPr lang="en-US" dirty="0"/>
            <a:t>Form are offering, our teachers know you the best </a:t>
          </a:r>
        </a:p>
      </dgm:t>
    </dgm:pt>
    <dgm:pt modelId="{BE264B31-675B-4756-8D12-3ADCBECE5AEF}" type="parTrans" cxnId="{248E6972-9BE5-41DE-A6E2-682B0C560AC1}">
      <dgm:prSet/>
      <dgm:spPr/>
      <dgm:t>
        <a:bodyPr/>
        <a:lstStyle/>
        <a:p>
          <a:endParaRPr lang="en-US"/>
        </a:p>
      </dgm:t>
    </dgm:pt>
    <dgm:pt modelId="{4F3DDE97-B8FC-403D-8866-35A5946B457D}" type="sibTrans" cxnId="{248E6972-9BE5-41DE-A6E2-682B0C560AC1}">
      <dgm:prSet/>
      <dgm:spPr/>
      <dgm:t>
        <a:bodyPr/>
        <a:lstStyle/>
        <a:p>
          <a:endParaRPr lang="en-US"/>
        </a:p>
      </dgm:t>
    </dgm:pt>
    <dgm:pt modelId="{1945220C-30E2-447E-9A97-989849DE9F32}">
      <dgm:prSet/>
      <dgm:spPr/>
      <dgm:t>
        <a:bodyPr/>
        <a:lstStyle/>
        <a:p>
          <a:r>
            <a:rPr lang="en-US" dirty="0"/>
            <a:t>Meet</a:t>
          </a:r>
        </a:p>
      </dgm:t>
    </dgm:pt>
    <dgm:pt modelId="{681F174B-D5ED-420F-8D9D-63085944A04A}" type="parTrans" cxnId="{A899026F-8A56-4AFE-A5DE-B13FC9CFFCC8}">
      <dgm:prSet/>
      <dgm:spPr/>
      <dgm:t>
        <a:bodyPr/>
        <a:lstStyle/>
        <a:p>
          <a:endParaRPr lang="en-US"/>
        </a:p>
      </dgm:t>
    </dgm:pt>
    <dgm:pt modelId="{20994B91-AB69-4DB4-BCCB-A5F2BC447667}" type="sibTrans" cxnId="{A899026F-8A56-4AFE-A5DE-B13FC9CFFCC8}">
      <dgm:prSet/>
      <dgm:spPr/>
      <dgm:t>
        <a:bodyPr/>
        <a:lstStyle/>
        <a:p>
          <a:endParaRPr lang="en-US"/>
        </a:p>
      </dgm:t>
    </dgm:pt>
    <dgm:pt modelId="{C42B3AD9-93A2-48AA-8E3B-035D040BACEF}">
      <dgm:prSet/>
      <dgm:spPr/>
      <dgm:t>
        <a:bodyPr/>
        <a:lstStyle/>
        <a:p>
          <a:pPr rtl="0"/>
          <a:r>
            <a:rPr lang="en-US" dirty="0"/>
            <a:t>Meet with me Miss Wilkins if you have any worries are really unsure about next steps</a:t>
          </a:r>
          <a:r>
            <a:rPr lang="en-US" dirty="0">
              <a:latin typeface="Calibri Light" panose="020F0302020204030204"/>
            </a:rPr>
            <a:t>, but demonstrate that you have conducted some research using the tools you have.</a:t>
          </a:r>
          <a:endParaRPr lang="en-US" dirty="0"/>
        </a:p>
      </dgm:t>
    </dgm:pt>
    <dgm:pt modelId="{9DDC0C46-82F8-4B12-99A2-010A3193E91C}" type="parTrans" cxnId="{A4492316-F495-488A-B0A9-CEDD8F1F3F16}">
      <dgm:prSet/>
      <dgm:spPr/>
      <dgm:t>
        <a:bodyPr/>
        <a:lstStyle/>
        <a:p>
          <a:endParaRPr lang="en-US"/>
        </a:p>
      </dgm:t>
    </dgm:pt>
    <dgm:pt modelId="{62F73715-A58A-4819-AB02-29D3D27C13A2}" type="sibTrans" cxnId="{A4492316-F495-488A-B0A9-CEDD8F1F3F16}">
      <dgm:prSet/>
      <dgm:spPr/>
      <dgm:t>
        <a:bodyPr/>
        <a:lstStyle/>
        <a:p>
          <a:endParaRPr lang="en-US"/>
        </a:p>
      </dgm:t>
    </dgm:pt>
    <dgm:pt modelId="{C77CFCFB-BE41-454D-AD4D-C18F0CCF7CB7}" type="pres">
      <dgm:prSet presAssocID="{0C2A758D-8ADA-49D9-B357-00DC5289AA2C}" presName="Name0" presStyleCnt="0">
        <dgm:presLayoutVars>
          <dgm:dir/>
          <dgm:animLvl val="lvl"/>
          <dgm:resizeHandles val="exact"/>
        </dgm:presLayoutVars>
      </dgm:prSet>
      <dgm:spPr/>
    </dgm:pt>
    <dgm:pt modelId="{4463EE95-840B-45F4-8AD5-86D5E9B49F63}" type="pres">
      <dgm:prSet presAssocID="{231BEDC0-E17E-41F4-B110-53352C1C9138}" presName="composite" presStyleCnt="0"/>
      <dgm:spPr/>
    </dgm:pt>
    <dgm:pt modelId="{6D668C68-7408-4F59-8F7E-D26F894E6DE9}" type="pres">
      <dgm:prSet presAssocID="{231BEDC0-E17E-41F4-B110-53352C1C9138}" presName="parTx" presStyleLbl="alignNode1" presStyleIdx="0" presStyleCnt="5">
        <dgm:presLayoutVars>
          <dgm:chMax val="0"/>
          <dgm:chPref val="0"/>
        </dgm:presLayoutVars>
      </dgm:prSet>
      <dgm:spPr/>
    </dgm:pt>
    <dgm:pt modelId="{763B20D0-3F5A-4C9C-A9B7-007808137982}" type="pres">
      <dgm:prSet presAssocID="{231BEDC0-E17E-41F4-B110-53352C1C9138}" presName="desTx" presStyleLbl="alignAccFollowNode1" presStyleIdx="0" presStyleCnt="5">
        <dgm:presLayoutVars/>
      </dgm:prSet>
      <dgm:spPr/>
    </dgm:pt>
    <dgm:pt modelId="{9AEDAB15-708A-4225-86C3-2E00437EA4DD}" type="pres">
      <dgm:prSet presAssocID="{98CB6287-45E6-4984-9D7E-EB588809F97D}" presName="space" presStyleCnt="0"/>
      <dgm:spPr/>
    </dgm:pt>
    <dgm:pt modelId="{916811CC-DBFF-44F2-99B5-0AB0EEE0B678}" type="pres">
      <dgm:prSet presAssocID="{260F1EF9-05C7-489A-9FF8-88C23A8211E4}" presName="composite" presStyleCnt="0"/>
      <dgm:spPr/>
    </dgm:pt>
    <dgm:pt modelId="{1D4A13F5-6423-49A4-BF09-DFFD332DAA99}" type="pres">
      <dgm:prSet presAssocID="{260F1EF9-05C7-489A-9FF8-88C23A8211E4}" presName="parTx" presStyleLbl="alignNode1" presStyleIdx="1" presStyleCnt="5">
        <dgm:presLayoutVars>
          <dgm:chMax val="0"/>
          <dgm:chPref val="0"/>
        </dgm:presLayoutVars>
      </dgm:prSet>
      <dgm:spPr/>
    </dgm:pt>
    <dgm:pt modelId="{E046028C-2F0B-49E0-B5C6-A1023F33D73B}" type="pres">
      <dgm:prSet presAssocID="{260F1EF9-05C7-489A-9FF8-88C23A8211E4}" presName="desTx" presStyleLbl="alignAccFollowNode1" presStyleIdx="1" presStyleCnt="5">
        <dgm:presLayoutVars/>
      </dgm:prSet>
      <dgm:spPr/>
    </dgm:pt>
    <dgm:pt modelId="{037C35B2-AE7E-469E-9D65-E2D9A5DCA983}" type="pres">
      <dgm:prSet presAssocID="{01B21ED7-DC00-4792-9888-7A49D134502B}" presName="space" presStyleCnt="0"/>
      <dgm:spPr/>
    </dgm:pt>
    <dgm:pt modelId="{DC4BE17B-094A-4712-8686-591CF76E65E1}" type="pres">
      <dgm:prSet presAssocID="{963C28E6-477F-4CCC-B4E5-ADC918722493}" presName="composite" presStyleCnt="0"/>
      <dgm:spPr/>
    </dgm:pt>
    <dgm:pt modelId="{0FB212F2-3E7A-41F3-9E95-25652702805E}" type="pres">
      <dgm:prSet presAssocID="{963C28E6-477F-4CCC-B4E5-ADC918722493}" presName="parTx" presStyleLbl="alignNode1" presStyleIdx="2" presStyleCnt="5">
        <dgm:presLayoutVars>
          <dgm:chMax val="0"/>
          <dgm:chPref val="0"/>
        </dgm:presLayoutVars>
      </dgm:prSet>
      <dgm:spPr/>
    </dgm:pt>
    <dgm:pt modelId="{4D28CAA8-7DF1-486C-8C2B-ACAC045FF314}" type="pres">
      <dgm:prSet presAssocID="{963C28E6-477F-4CCC-B4E5-ADC918722493}" presName="desTx" presStyleLbl="alignAccFollowNode1" presStyleIdx="2" presStyleCnt="5">
        <dgm:presLayoutVars/>
      </dgm:prSet>
      <dgm:spPr/>
    </dgm:pt>
    <dgm:pt modelId="{69FEC112-0876-464D-9AC2-1A39F12B8996}" type="pres">
      <dgm:prSet presAssocID="{AA0279EC-775B-4D39-BC3E-D451A57F71ED}" presName="space" presStyleCnt="0"/>
      <dgm:spPr/>
    </dgm:pt>
    <dgm:pt modelId="{1D47791E-3AA6-498A-9463-91E919114957}" type="pres">
      <dgm:prSet presAssocID="{542405B3-270F-43E8-A6EC-597EE0DD7346}" presName="composite" presStyleCnt="0"/>
      <dgm:spPr/>
    </dgm:pt>
    <dgm:pt modelId="{D96A6C88-5487-4896-A849-069CE0722F35}" type="pres">
      <dgm:prSet presAssocID="{542405B3-270F-43E8-A6EC-597EE0DD7346}" presName="parTx" presStyleLbl="alignNode1" presStyleIdx="3" presStyleCnt="5">
        <dgm:presLayoutVars>
          <dgm:chMax val="0"/>
          <dgm:chPref val="0"/>
        </dgm:presLayoutVars>
      </dgm:prSet>
      <dgm:spPr/>
    </dgm:pt>
    <dgm:pt modelId="{40DFC3F7-868A-4FD2-8656-DD6B360BA0BE}" type="pres">
      <dgm:prSet presAssocID="{542405B3-270F-43E8-A6EC-597EE0DD7346}" presName="desTx" presStyleLbl="alignAccFollowNode1" presStyleIdx="3" presStyleCnt="5">
        <dgm:presLayoutVars/>
      </dgm:prSet>
      <dgm:spPr/>
    </dgm:pt>
    <dgm:pt modelId="{2B0A6187-C6F7-42A8-8774-BB231922CB1A}" type="pres">
      <dgm:prSet presAssocID="{D1247C83-6209-4E4D-8A3E-3D45EE954F01}" presName="space" presStyleCnt="0"/>
      <dgm:spPr/>
    </dgm:pt>
    <dgm:pt modelId="{70FEBF3F-3059-47BC-B90F-FB51CF5828AF}" type="pres">
      <dgm:prSet presAssocID="{1945220C-30E2-447E-9A97-989849DE9F32}" presName="composite" presStyleCnt="0"/>
      <dgm:spPr/>
    </dgm:pt>
    <dgm:pt modelId="{694B43FA-DFAC-48DF-A18F-33256DD8C70E}" type="pres">
      <dgm:prSet presAssocID="{1945220C-30E2-447E-9A97-989849DE9F32}" presName="parTx" presStyleLbl="alignNode1" presStyleIdx="4" presStyleCnt="5">
        <dgm:presLayoutVars>
          <dgm:chMax val="0"/>
          <dgm:chPref val="0"/>
        </dgm:presLayoutVars>
      </dgm:prSet>
      <dgm:spPr/>
    </dgm:pt>
    <dgm:pt modelId="{30EBE5D3-21BD-4371-9F0B-2FFA034E798F}" type="pres">
      <dgm:prSet presAssocID="{1945220C-30E2-447E-9A97-989849DE9F32}" presName="desTx" presStyleLbl="alignAccFollowNode1" presStyleIdx="4" presStyleCnt="5">
        <dgm:presLayoutVars/>
      </dgm:prSet>
      <dgm:spPr/>
    </dgm:pt>
  </dgm:ptLst>
  <dgm:cxnLst>
    <dgm:cxn modelId="{E259D903-6497-4AA4-847B-98F80957F740}" type="presOf" srcId="{DE64DCEE-1B53-41DE-B8F0-39E8A4080221}" destId="{40DFC3F7-868A-4FD2-8656-DD6B360BA0BE}" srcOrd="0" destOrd="0" presId="urn:microsoft.com/office/officeart/2016/7/layout/ChevronBlockProcess"/>
    <dgm:cxn modelId="{E5A87B09-3F3D-4CCA-8778-1C5FE2ABD0F5}" srcId="{0C2A758D-8ADA-49D9-B357-00DC5289AA2C}" destId="{542405B3-270F-43E8-A6EC-597EE0DD7346}" srcOrd="3" destOrd="0" parTransId="{EEA56EAD-0846-4531-9A86-EF1F46055077}" sibTransId="{D1247C83-6209-4E4D-8A3E-3D45EE954F01}"/>
    <dgm:cxn modelId="{63F5F90C-3B20-4918-8C1C-E6C235191D86}" type="presOf" srcId="{FBD1E49F-5968-41DD-B28A-DCA4095F4D38}" destId="{763B20D0-3F5A-4C9C-A9B7-007808137982}" srcOrd="0" destOrd="0" presId="urn:microsoft.com/office/officeart/2016/7/layout/ChevronBlockProcess"/>
    <dgm:cxn modelId="{A4492316-F495-488A-B0A9-CEDD8F1F3F16}" srcId="{1945220C-30E2-447E-9A97-989849DE9F32}" destId="{C42B3AD9-93A2-48AA-8E3B-035D040BACEF}" srcOrd="0" destOrd="0" parTransId="{9DDC0C46-82F8-4B12-99A2-010A3193E91C}" sibTransId="{62F73715-A58A-4819-AB02-29D3D27C13A2}"/>
    <dgm:cxn modelId="{35049A16-1120-49BC-936C-28CD9F880D85}" type="presOf" srcId="{260F1EF9-05C7-489A-9FF8-88C23A8211E4}" destId="{1D4A13F5-6423-49A4-BF09-DFFD332DAA99}" srcOrd="0" destOrd="0" presId="urn:microsoft.com/office/officeart/2016/7/layout/ChevronBlockProcess"/>
    <dgm:cxn modelId="{7738156D-02CF-4CCA-8E13-AFF19077CB5F}" type="presOf" srcId="{231BEDC0-E17E-41F4-B110-53352C1C9138}" destId="{6D668C68-7408-4F59-8F7E-D26F894E6DE9}" srcOrd="0" destOrd="0" presId="urn:microsoft.com/office/officeart/2016/7/layout/ChevronBlockProcess"/>
    <dgm:cxn modelId="{A899026F-8A56-4AFE-A5DE-B13FC9CFFCC8}" srcId="{0C2A758D-8ADA-49D9-B357-00DC5289AA2C}" destId="{1945220C-30E2-447E-9A97-989849DE9F32}" srcOrd="4" destOrd="0" parTransId="{681F174B-D5ED-420F-8D9D-63085944A04A}" sibTransId="{20994B91-AB69-4DB4-BCCB-A5F2BC447667}"/>
    <dgm:cxn modelId="{248E6972-9BE5-41DE-A6E2-682B0C560AC1}" srcId="{542405B3-270F-43E8-A6EC-597EE0DD7346}" destId="{DE64DCEE-1B53-41DE-B8F0-39E8A4080221}" srcOrd="0" destOrd="0" parTransId="{BE264B31-675B-4756-8D12-3ADCBECE5AEF}" sibTransId="{4F3DDE97-B8FC-403D-8866-35A5946B457D}"/>
    <dgm:cxn modelId="{6358E685-E357-450C-AA2A-C7904A9B1FF3}" type="presOf" srcId="{A92093A0-6C08-45E7-99BE-2D29C5D6CE06}" destId="{E046028C-2F0B-49E0-B5C6-A1023F33D73B}" srcOrd="0" destOrd="0" presId="urn:microsoft.com/office/officeart/2016/7/layout/ChevronBlockProcess"/>
    <dgm:cxn modelId="{55742288-6C7C-41E7-9871-40C897CC1C20}" type="presOf" srcId="{1945220C-30E2-447E-9A97-989849DE9F32}" destId="{694B43FA-DFAC-48DF-A18F-33256DD8C70E}" srcOrd="0" destOrd="0" presId="urn:microsoft.com/office/officeart/2016/7/layout/ChevronBlockProcess"/>
    <dgm:cxn modelId="{C5FEFB88-5FB8-4ED9-90B0-EFD31553E4E3}" srcId="{0C2A758D-8ADA-49D9-B357-00DC5289AA2C}" destId="{231BEDC0-E17E-41F4-B110-53352C1C9138}" srcOrd="0" destOrd="0" parTransId="{6313F76D-F8CA-4D19-AE64-832ED1DD16EB}" sibTransId="{98CB6287-45E6-4984-9D7E-EB588809F97D}"/>
    <dgm:cxn modelId="{55C3278C-B365-440D-B7B8-90B5D668EE5E}" type="presOf" srcId="{9117F059-7CEC-4A20-B332-99140A59D945}" destId="{4D28CAA8-7DF1-486C-8C2B-ACAC045FF314}" srcOrd="0" destOrd="0" presId="urn:microsoft.com/office/officeart/2016/7/layout/ChevronBlockProcess"/>
    <dgm:cxn modelId="{2F8ECF8C-6429-46DE-96B4-D3FFB16D1E90}" srcId="{0C2A758D-8ADA-49D9-B357-00DC5289AA2C}" destId="{260F1EF9-05C7-489A-9FF8-88C23A8211E4}" srcOrd="1" destOrd="0" parTransId="{90552C3E-94F5-4F85-93E9-1940DF2C3333}" sibTransId="{01B21ED7-DC00-4792-9888-7A49D134502B}"/>
    <dgm:cxn modelId="{BFF77DA6-9911-4C55-B933-5E7A8D8BE14F}" srcId="{231BEDC0-E17E-41F4-B110-53352C1C9138}" destId="{FBD1E49F-5968-41DD-B28A-DCA4095F4D38}" srcOrd="0" destOrd="0" parTransId="{7ED5DCB8-8829-42FB-A113-F46538D8E72F}" sibTransId="{4B40E358-012A-4D68-94CA-673554231813}"/>
    <dgm:cxn modelId="{BBA255B3-4018-430F-942B-9DFA716D0A98}" type="presOf" srcId="{0C2A758D-8ADA-49D9-B357-00DC5289AA2C}" destId="{C77CFCFB-BE41-454D-AD4D-C18F0CCF7CB7}" srcOrd="0" destOrd="0" presId="urn:microsoft.com/office/officeart/2016/7/layout/ChevronBlockProcess"/>
    <dgm:cxn modelId="{1F6F6EC8-376B-447C-86E6-93B665BD0C93}" srcId="{260F1EF9-05C7-489A-9FF8-88C23A8211E4}" destId="{A92093A0-6C08-45E7-99BE-2D29C5D6CE06}" srcOrd="0" destOrd="0" parTransId="{A2AB26BC-D015-402C-9943-0640AD494311}" sibTransId="{F378DB83-84AE-4B54-8697-A43BD6B43F92}"/>
    <dgm:cxn modelId="{A4F69ED2-B9DF-4260-A62B-FDB801B4B50E}" type="presOf" srcId="{963C28E6-477F-4CCC-B4E5-ADC918722493}" destId="{0FB212F2-3E7A-41F3-9E95-25652702805E}" srcOrd="0" destOrd="0" presId="urn:microsoft.com/office/officeart/2016/7/layout/ChevronBlockProcess"/>
    <dgm:cxn modelId="{BC800BD6-E1F1-483A-8062-F45D70AC5DC1}" type="presOf" srcId="{C42B3AD9-93A2-48AA-8E3B-035D040BACEF}" destId="{30EBE5D3-21BD-4371-9F0B-2FFA034E798F}" srcOrd="0" destOrd="0" presId="urn:microsoft.com/office/officeart/2016/7/layout/ChevronBlockProcess"/>
    <dgm:cxn modelId="{4256B0E7-16C5-4F9D-A339-ABFBBCCCF848}" srcId="{0C2A758D-8ADA-49D9-B357-00DC5289AA2C}" destId="{963C28E6-477F-4CCC-B4E5-ADC918722493}" srcOrd="2" destOrd="0" parTransId="{32CC77BA-8FE2-4254-82D4-8FF012258FF2}" sibTransId="{AA0279EC-775B-4D39-BC3E-D451A57F71ED}"/>
    <dgm:cxn modelId="{4E5592FA-9CB6-45CC-B462-9F59D0CB970F}" type="presOf" srcId="{542405B3-270F-43E8-A6EC-597EE0DD7346}" destId="{D96A6C88-5487-4896-A849-069CE0722F35}" srcOrd="0" destOrd="0" presId="urn:microsoft.com/office/officeart/2016/7/layout/ChevronBlockProcess"/>
    <dgm:cxn modelId="{0E0328FD-E820-489A-9380-C285BD0A0398}" srcId="{963C28E6-477F-4CCC-B4E5-ADC918722493}" destId="{9117F059-7CEC-4A20-B332-99140A59D945}" srcOrd="0" destOrd="0" parTransId="{B5520D0C-D323-49CC-9B10-C1A7C5A9AB11}" sibTransId="{08F76402-5711-45FE-8249-088185492E67}"/>
    <dgm:cxn modelId="{68CF6161-DE5F-4D01-96ED-C5B24B70EF2B}" type="presParOf" srcId="{C77CFCFB-BE41-454D-AD4D-C18F0CCF7CB7}" destId="{4463EE95-840B-45F4-8AD5-86D5E9B49F63}" srcOrd="0" destOrd="0" presId="urn:microsoft.com/office/officeart/2016/7/layout/ChevronBlockProcess"/>
    <dgm:cxn modelId="{B5A5AA88-EE30-4E5A-9DD6-967EB13C03D9}" type="presParOf" srcId="{4463EE95-840B-45F4-8AD5-86D5E9B49F63}" destId="{6D668C68-7408-4F59-8F7E-D26F894E6DE9}" srcOrd="0" destOrd="0" presId="urn:microsoft.com/office/officeart/2016/7/layout/ChevronBlockProcess"/>
    <dgm:cxn modelId="{1E514629-E3A2-4C50-8F39-8E1588523924}" type="presParOf" srcId="{4463EE95-840B-45F4-8AD5-86D5E9B49F63}" destId="{763B20D0-3F5A-4C9C-A9B7-007808137982}" srcOrd="1" destOrd="0" presId="urn:microsoft.com/office/officeart/2016/7/layout/ChevronBlockProcess"/>
    <dgm:cxn modelId="{014B7AE4-8ED3-4826-9720-D3E604DE5A6A}" type="presParOf" srcId="{C77CFCFB-BE41-454D-AD4D-C18F0CCF7CB7}" destId="{9AEDAB15-708A-4225-86C3-2E00437EA4DD}" srcOrd="1" destOrd="0" presId="urn:microsoft.com/office/officeart/2016/7/layout/ChevronBlockProcess"/>
    <dgm:cxn modelId="{A4B7FAA1-8318-46B0-8910-EB3C242C9DBC}" type="presParOf" srcId="{C77CFCFB-BE41-454D-AD4D-C18F0CCF7CB7}" destId="{916811CC-DBFF-44F2-99B5-0AB0EEE0B678}" srcOrd="2" destOrd="0" presId="urn:microsoft.com/office/officeart/2016/7/layout/ChevronBlockProcess"/>
    <dgm:cxn modelId="{57941109-BBA0-4E8E-8B3F-EAA73D923BA0}" type="presParOf" srcId="{916811CC-DBFF-44F2-99B5-0AB0EEE0B678}" destId="{1D4A13F5-6423-49A4-BF09-DFFD332DAA99}" srcOrd="0" destOrd="0" presId="urn:microsoft.com/office/officeart/2016/7/layout/ChevronBlockProcess"/>
    <dgm:cxn modelId="{292B74CE-528E-450D-8BC5-1804F0F3E32A}" type="presParOf" srcId="{916811CC-DBFF-44F2-99B5-0AB0EEE0B678}" destId="{E046028C-2F0B-49E0-B5C6-A1023F33D73B}" srcOrd="1" destOrd="0" presId="urn:microsoft.com/office/officeart/2016/7/layout/ChevronBlockProcess"/>
    <dgm:cxn modelId="{8EFB7218-436F-4B59-9F59-FB4D8731A786}" type="presParOf" srcId="{C77CFCFB-BE41-454D-AD4D-C18F0CCF7CB7}" destId="{037C35B2-AE7E-469E-9D65-E2D9A5DCA983}" srcOrd="3" destOrd="0" presId="urn:microsoft.com/office/officeart/2016/7/layout/ChevronBlockProcess"/>
    <dgm:cxn modelId="{F030F8C3-F02C-4AB5-87CA-CCEB81F81779}" type="presParOf" srcId="{C77CFCFB-BE41-454D-AD4D-C18F0CCF7CB7}" destId="{DC4BE17B-094A-4712-8686-591CF76E65E1}" srcOrd="4" destOrd="0" presId="urn:microsoft.com/office/officeart/2016/7/layout/ChevronBlockProcess"/>
    <dgm:cxn modelId="{371E74F5-A265-40ED-8F56-DEC9770A4271}" type="presParOf" srcId="{DC4BE17B-094A-4712-8686-591CF76E65E1}" destId="{0FB212F2-3E7A-41F3-9E95-25652702805E}" srcOrd="0" destOrd="0" presId="urn:microsoft.com/office/officeart/2016/7/layout/ChevronBlockProcess"/>
    <dgm:cxn modelId="{AED06C8D-19EE-4366-B19F-4181A1B6805D}" type="presParOf" srcId="{DC4BE17B-094A-4712-8686-591CF76E65E1}" destId="{4D28CAA8-7DF1-486C-8C2B-ACAC045FF314}" srcOrd="1" destOrd="0" presId="urn:microsoft.com/office/officeart/2016/7/layout/ChevronBlockProcess"/>
    <dgm:cxn modelId="{84915844-C877-451F-989F-9EDF7E927E63}" type="presParOf" srcId="{C77CFCFB-BE41-454D-AD4D-C18F0CCF7CB7}" destId="{69FEC112-0876-464D-9AC2-1A39F12B8996}" srcOrd="5" destOrd="0" presId="urn:microsoft.com/office/officeart/2016/7/layout/ChevronBlockProcess"/>
    <dgm:cxn modelId="{9655DABB-6C26-428B-B9E2-F098CB7AA360}" type="presParOf" srcId="{C77CFCFB-BE41-454D-AD4D-C18F0CCF7CB7}" destId="{1D47791E-3AA6-498A-9463-91E919114957}" srcOrd="6" destOrd="0" presId="urn:microsoft.com/office/officeart/2016/7/layout/ChevronBlockProcess"/>
    <dgm:cxn modelId="{403E3AF3-5D0F-4D77-B3D1-360BDC2C2E57}" type="presParOf" srcId="{1D47791E-3AA6-498A-9463-91E919114957}" destId="{D96A6C88-5487-4896-A849-069CE0722F35}" srcOrd="0" destOrd="0" presId="urn:microsoft.com/office/officeart/2016/7/layout/ChevronBlockProcess"/>
    <dgm:cxn modelId="{BAE3FAFC-65C5-41EA-8959-FA89B7EE47DA}" type="presParOf" srcId="{1D47791E-3AA6-498A-9463-91E919114957}" destId="{40DFC3F7-868A-4FD2-8656-DD6B360BA0BE}" srcOrd="1" destOrd="0" presId="urn:microsoft.com/office/officeart/2016/7/layout/ChevronBlockProcess"/>
    <dgm:cxn modelId="{80BC0851-41C5-4C74-AC5C-88DA8A6CC07E}" type="presParOf" srcId="{C77CFCFB-BE41-454D-AD4D-C18F0CCF7CB7}" destId="{2B0A6187-C6F7-42A8-8774-BB231922CB1A}" srcOrd="7" destOrd="0" presId="urn:microsoft.com/office/officeart/2016/7/layout/ChevronBlockProcess"/>
    <dgm:cxn modelId="{08CE6FD2-D91C-4943-BE04-C01819840457}" type="presParOf" srcId="{C77CFCFB-BE41-454D-AD4D-C18F0CCF7CB7}" destId="{70FEBF3F-3059-47BC-B90F-FB51CF5828AF}" srcOrd="8" destOrd="0" presId="urn:microsoft.com/office/officeart/2016/7/layout/ChevronBlockProcess"/>
    <dgm:cxn modelId="{9E95A239-1114-4DA5-A3A6-BBFC60B64BF2}" type="presParOf" srcId="{70FEBF3F-3059-47BC-B90F-FB51CF5828AF}" destId="{694B43FA-DFAC-48DF-A18F-33256DD8C70E}" srcOrd="0" destOrd="0" presId="urn:microsoft.com/office/officeart/2016/7/layout/ChevronBlockProcess"/>
    <dgm:cxn modelId="{4D542C64-BBD5-4D22-81CC-CFAA5AF0FD9B}" type="presParOf" srcId="{70FEBF3F-3059-47BC-B90F-FB51CF5828AF}" destId="{30EBE5D3-21BD-4371-9F0B-2FFA034E798F}" srcOrd="1" destOrd="0" presId="urn:microsoft.com/office/officeart/2016/7/layout/ChevronBlock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3CFEBE-4BF9-4C95-AB7F-EB6D1DDDA916}">
      <dsp:nvSpPr>
        <dsp:cNvPr id="0" name=""/>
        <dsp:cNvSpPr/>
      </dsp:nvSpPr>
      <dsp:spPr>
        <a:xfrm>
          <a:off x="0" y="110179"/>
          <a:ext cx="3705224" cy="2223134"/>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hlinkClick xmlns:r="http://schemas.openxmlformats.org/officeDocument/2006/relationships" r:id="rId1"/>
            </a:rPr>
            <a:t>https://www.springpod.co.uk/</a:t>
          </a:r>
          <a:r>
            <a:rPr lang="en-US" sz="2000" kern="1200"/>
            <a:t> - Virtual Work Experience, Apprenticeship Opportunities, University degree course taster sessions. </a:t>
          </a:r>
        </a:p>
      </dsp:txBody>
      <dsp:txXfrm>
        <a:off x="0" y="110179"/>
        <a:ext cx="3705224" cy="2223134"/>
      </dsp:txXfrm>
    </dsp:sp>
    <dsp:sp modelId="{83CFD241-3147-4FA1-939A-3A64B63D6A87}">
      <dsp:nvSpPr>
        <dsp:cNvPr id="0" name=""/>
        <dsp:cNvSpPr/>
      </dsp:nvSpPr>
      <dsp:spPr>
        <a:xfrm>
          <a:off x="4075747" y="110179"/>
          <a:ext cx="3705224" cy="2223134"/>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hlinkClick xmlns:r="http://schemas.openxmlformats.org/officeDocument/2006/relationships" r:id="rId2"/>
            </a:rPr>
            <a:t>https://www.s4snextgen.org/</a:t>
          </a:r>
          <a:r>
            <a:rPr lang="en-US" sz="2000" kern="1200"/>
            <a:t> - Speakers for Schools, Virtual Work Experience, Talks </a:t>
          </a:r>
        </a:p>
      </dsp:txBody>
      <dsp:txXfrm>
        <a:off x="4075747" y="110179"/>
        <a:ext cx="3705224" cy="2223134"/>
      </dsp:txXfrm>
    </dsp:sp>
    <dsp:sp modelId="{30036104-B3DB-4FCD-B5CA-6F1D0E32C032}">
      <dsp:nvSpPr>
        <dsp:cNvPr id="0" name=""/>
        <dsp:cNvSpPr/>
      </dsp:nvSpPr>
      <dsp:spPr>
        <a:xfrm>
          <a:off x="8151494" y="110179"/>
          <a:ext cx="3705224" cy="2223134"/>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hlinkClick xmlns:r="http://schemas.openxmlformats.org/officeDocument/2006/relationships" r:id="rId3"/>
            </a:rPr>
            <a:t>https://www.futurelearn.com/</a:t>
          </a:r>
          <a:r>
            <a:rPr lang="en-US" sz="2000" kern="1200"/>
            <a:t> - Online courses from Top Universities and Industries from across the world. </a:t>
          </a:r>
        </a:p>
      </dsp:txBody>
      <dsp:txXfrm>
        <a:off x="8151494" y="110179"/>
        <a:ext cx="3705224" cy="2223134"/>
      </dsp:txXfrm>
    </dsp:sp>
    <dsp:sp modelId="{4CD292BB-B27F-47AB-AB35-EA07723C66F4}">
      <dsp:nvSpPr>
        <dsp:cNvPr id="0" name=""/>
        <dsp:cNvSpPr/>
      </dsp:nvSpPr>
      <dsp:spPr>
        <a:xfrm>
          <a:off x="2037873" y="2703837"/>
          <a:ext cx="3705224" cy="2223134"/>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hlinkClick xmlns:r="http://schemas.openxmlformats.org/officeDocument/2006/relationships" r:id="rId4"/>
            </a:rPr>
            <a:t>https://www.unitasterdays.com/</a:t>
          </a:r>
          <a:r>
            <a:rPr lang="en-US" sz="2000" kern="1200"/>
            <a:t> - All University events in one place</a:t>
          </a:r>
        </a:p>
      </dsp:txBody>
      <dsp:txXfrm>
        <a:off x="2037873" y="2703837"/>
        <a:ext cx="3705224" cy="2223134"/>
      </dsp:txXfrm>
    </dsp:sp>
    <dsp:sp modelId="{81A1F534-CCBB-4AC1-949E-F72DAD69772E}">
      <dsp:nvSpPr>
        <dsp:cNvPr id="0" name=""/>
        <dsp:cNvSpPr/>
      </dsp:nvSpPr>
      <dsp:spPr>
        <a:xfrm>
          <a:off x="6113620" y="2703837"/>
          <a:ext cx="3705224" cy="2223134"/>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hlinkClick xmlns:r="http://schemas.openxmlformats.org/officeDocument/2006/relationships" r:id="rId5"/>
            </a:rPr>
            <a:t>https://young-professionals.uk/</a:t>
          </a:r>
          <a:r>
            <a:rPr lang="en-US" sz="2000" kern="1200"/>
            <a:t> - Everything you need to find apprenticeships, work experience &amp; insight days</a:t>
          </a:r>
        </a:p>
      </dsp:txBody>
      <dsp:txXfrm>
        <a:off x="6113620" y="2703837"/>
        <a:ext cx="3705224" cy="22231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668C68-7408-4F59-8F7E-D26F894E6DE9}">
      <dsp:nvSpPr>
        <dsp:cNvPr id="0" name=""/>
        <dsp:cNvSpPr/>
      </dsp:nvSpPr>
      <dsp:spPr>
        <a:xfrm>
          <a:off x="4144" y="1330780"/>
          <a:ext cx="2370210" cy="711063"/>
        </a:xfrm>
        <a:prstGeom prst="chevron">
          <a:avLst>
            <a:gd name="adj" fmla="val 3000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797" tIns="87797" rIns="87797" bIns="87797" numCol="1" spcCol="1270" anchor="ctr" anchorCtr="0">
          <a:noAutofit/>
        </a:bodyPr>
        <a:lstStyle/>
        <a:p>
          <a:pPr marL="0" lvl="0" indent="0" algn="ctr" defTabSz="1244600">
            <a:lnSpc>
              <a:spcPct val="90000"/>
            </a:lnSpc>
            <a:spcBef>
              <a:spcPct val="0"/>
            </a:spcBef>
            <a:spcAft>
              <a:spcPct val="35000"/>
            </a:spcAft>
            <a:buNone/>
          </a:pPr>
          <a:r>
            <a:rPr lang="en-US" sz="2800" kern="1200" dirty="0"/>
            <a:t>Log</a:t>
          </a:r>
        </a:p>
      </dsp:txBody>
      <dsp:txXfrm>
        <a:off x="217463" y="1330780"/>
        <a:ext cx="1943572" cy="711063"/>
      </dsp:txXfrm>
    </dsp:sp>
    <dsp:sp modelId="{763B20D0-3F5A-4C9C-A9B7-007808137982}">
      <dsp:nvSpPr>
        <dsp:cNvPr id="0" name=""/>
        <dsp:cNvSpPr/>
      </dsp:nvSpPr>
      <dsp:spPr>
        <a:xfrm>
          <a:off x="4144" y="2041844"/>
          <a:ext cx="2156891" cy="3281279"/>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442" tIns="170442" rIns="170442" bIns="340885" numCol="1" spcCol="1270" anchor="t" anchorCtr="0">
          <a:noAutofit/>
        </a:bodyPr>
        <a:lstStyle/>
        <a:p>
          <a:pPr marL="0" lvl="0" indent="0" algn="l" defTabSz="666750">
            <a:lnSpc>
              <a:spcPct val="90000"/>
            </a:lnSpc>
            <a:spcBef>
              <a:spcPct val="0"/>
            </a:spcBef>
            <a:spcAft>
              <a:spcPct val="35000"/>
            </a:spcAft>
            <a:buNone/>
          </a:pPr>
          <a:r>
            <a:rPr lang="en-US" sz="1500" kern="1200" dirty="0"/>
            <a:t>Log onto </a:t>
          </a:r>
          <a:r>
            <a:rPr lang="en-US" sz="1500" kern="1200" dirty="0" err="1"/>
            <a:t>Unifrog</a:t>
          </a:r>
          <a:r>
            <a:rPr lang="en-US" sz="1500" kern="1200" dirty="0"/>
            <a:t> to start research/make shortlists/</a:t>
          </a:r>
          <a:r>
            <a:rPr lang="en-US" sz="1500" kern="1200" dirty="0" err="1"/>
            <a:t>finalise</a:t>
          </a:r>
          <a:r>
            <a:rPr lang="en-US" sz="1500" kern="1200" dirty="0"/>
            <a:t> what you want to study</a:t>
          </a:r>
        </a:p>
      </dsp:txBody>
      <dsp:txXfrm>
        <a:off x="4144" y="2041844"/>
        <a:ext cx="2156891" cy="3281279"/>
      </dsp:txXfrm>
    </dsp:sp>
    <dsp:sp modelId="{1D4A13F5-6423-49A4-BF09-DFFD332DAA99}">
      <dsp:nvSpPr>
        <dsp:cNvPr id="0" name=""/>
        <dsp:cNvSpPr/>
      </dsp:nvSpPr>
      <dsp:spPr>
        <a:xfrm>
          <a:off x="2316220" y="1330780"/>
          <a:ext cx="2370210" cy="711063"/>
        </a:xfrm>
        <a:prstGeom prst="chevron">
          <a:avLst>
            <a:gd name="adj" fmla="val 30000"/>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797" tIns="87797" rIns="87797" bIns="87797" numCol="1" spcCol="1270" anchor="ctr" anchorCtr="0">
          <a:noAutofit/>
        </a:bodyPr>
        <a:lstStyle/>
        <a:p>
          <a:pPr marL="0" lvl="0" indent="0" algn="ctr" defTabSz="1244600">
            <a:lnSpc>
              <a:spcPct val="90000"/>
            </a:lnSpc>
            <a:spcBef>
              <a:spcPct val="0"/>
            </a:spcBef>
            <a:spcAft>
              <a:spcPct val="35000"/>
            </a:spcAft>
            <a:buNone/>
          </a:pPr>
          <a:r>
            <a:rPr lang="en-US" sz="2800" kern="1200" dirty="0"/>
            <a:t>See</a:t>
          </a:r>
        </a:p>
      </dsp:txBody>
      <dsp:txXfrm>
        <a:off x="2529539" y="1330780"/>
        <a:ext cx="1943572" cy="711063"/>
      </dsp:txXfrm>
    </dsp:sp>
    <dsp:sp modelId="{E046028C-2F0B-49E0-B5C6-A1023F33D73B}">
      <dsp:nvSpPr>
        <dsp:cNvPr id="0" name=""/>
        <dsp:cNvSpPr/>
      </dsp:nvSpPr>
      <dsp:spPr>
        <a:xfrm>
          <a:off x="2316220" y="2041844"/>
          <a:ext cx="2156891" cy="3281279"/>
        </a:xfrm>
        <a:prstGeom prst="rect">
          <a:avLst/>
        </a:prstGeom>
        <a:solidFill>
          <a:schemeClr val="accent2">
            <a:tint val="40000"/>
            <a:alpha val="90000"/>
            <a:hueOff val="-212306"/>
            <a:satOff val="-18836"/>
            <a:lumOff val="-192"/>
            <a:alphaOff val="0"/>
          </a:schemeClr>
        </a:solidFill>
        <a:ln w="12700" cap="flat" cmpd="sng" algn="ctr">
          <a:solidFill>
            <a:schemeClr val="accent2">
              <a:tint val="40000"/>
              <a:alpha val="90000"/>
              <a:hueOff val="-212306"/>
              <a:satOff val="-18836"/>
              <a:lumOff val="-19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442" tIns="170442" rIns="170442" bIns="340885" numCol="1" spcCol="1270" anchor="t" anchorCtr="0">
          <a:noAutofit/>
        </a:bodyPr>
        <a:lstStyle/>
        <a:p>
          <a:pPr marL="0" lvl="0" indent="0" algn="l" defTabSz="666750">
            <a:lnSpc>
              <a:spcPct val="90000"/>
            </a:lnSpc>
            <a:spcBef>
              <a:spcPct val="0"/>
            </a:spcBef>
            <a:spcAft>
              <a:spcPct val="35000"/>
            </a:spcAft>
            <a:buNone/>
          </a:pPr>
          <a:r>
            <a:rPr lang="en-US" sz="1500" kern="1200" dirty="0"/>
            <a:t>If you want to go to University, see what their entry requirements are e.g. if you want to study medicine at Uni you need A level </a:t>
          </a:r>
          <a:r>
            <a:rPr lang="en-US" sz="1500" kern="1200" dirty="0">
              <a:latin typeface="Calibri Light" panose="020F0302020204030204"/>
            </a:rPr>
            <a:t>Biology</a:t>
          </a:r>
          <a:endParaRPr lang="en-US" sz="1500" kern="1200" dirty="0"/>
        </a:p>
      </dsp:txBody>
      <dsp:txXfrm>
        <a:off x="2316220" y="2041844"/>
        <a:ext cx="2156891" cy="3281279"/>
      </dsp:txXfrm>
    </dsp:sp>
    <dsp:sp modelId="{0FB212F2-3E7A-41F3-9E95-25652702805E}">
      <dsp:nvSpPr>
        <dsp:cNvPr id="0" name=""/>
        <dsp:cNvSpPr/>
      </dsp:nvSpPr>
      <dsp:spPr>
        <a:xfrm>
          <a:off x="4628297" y="1330780"/>
          <a:ext cx="2370210" cy="711063"/>
        </a:xfrm>
        <a:prstGeom prst="chevron">
          <a:avLst>
            <a:gd name="adj" fmla="val 30000"/>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797" tIns="87797" rIns="87797" bIns="87797" numCol="1" spcCol="1270" anchor="ctr" anchorCtr="0">
          <a:noAutofit/>
        </a:bodyPr>
        <a:lstStyle/>
        <a:p>
          <a:pPr marL="0" lvl="0" indent="0" algn="ctr" defTabSz="1244600">
            <a:lnSpc>
              <a:spcPct val="90000"/>
            </a:lnSpc>
            <a:spcBef>
              <a:spcPct val="0"/>
            </a:spcBef>
            <a:spcAft>
              <a:spcPct val="35000"/>
            </a:spcAft>
            <a:buNone/>
          </a:pPr>
          <a:r>
            <a:rPr lang="en-US" sz="2800" kern="1200" dirty="0"/>
            <a:t>Visit</a:t>
          </a:r>
        </a:p>
      </dsp:txBody>
      <dsp:txXfrm>
        <a:off x="4841616" y="1330780"/>
        <a:ext cx="1943572" cy="711063"/>
      </dsp:txXfrm>
    </dsp:sp>
    <dsp:sp modelId="{4D28CAA8-7DF1-486C-8C2B-ACAC045FF314}">
      <dsp:nvSpPr>
        <dsp:cNvPr id="0" name=""/>
        <dsp:cNvSpPr/>
      </dsp:nvSpPr>
      <dsp:spPr>
        <a:xfrm>
          <a:off x="4628297" y="2041844"/>
          <a:ext cx="2156891" cy="3281279"/>
        </a:xfrm>
        <a:prstGeom prst="rect">
          <a:avLst/>
        </a:prstGeom>
        <a:solidFill>
          <a:schemeClr val="accent2">
            <a:tint val="40000"/>
            <a:alpha val="90000"/>
            <a:hueOff val="-424613"/>
            <a:satOff val="-37673"/>
            <a:lumOff val="-385"/>
            <a:alphaOff val="0"/>
          </a:schemeClr>
        </a:solidFill>
        <a:ln w="12700" cap="flat" cmpd="sng" algn="ctr">
          <a:solidFill>
            <a:schemeClr val="accent2">
              <a:tint val="40000"/>
              <a:alpha val="90000"/>
              <a:hueOff val="-424613"/>
              <a:satOff val="-37673"/>
              <a:lumOff val="-38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442" tIns="170442" rIns="170442" bIns="340885" numCol="1" spcCol="1270" anchor="t" anchorCtr="0">
          <a:noAutofit/>
        </a:bodyPr>
        <a:lstStyle/>
        <a:p>
          <a:pPr marL="0" lvl="0" indent="0" algn="l" defTabSz="666750">
            <a:lnSpc>
              <a:spcPct val="90000"/>
            </a:lnSpc>
            <a:spcBef>
              <a:spcPct val="0"/>
            </a:spcBef>
            <a:spcAft>
              <a:spcPct val="35000"/>
            </a:spcAft>
            <a:buNone/>
          </a:pPr>
          <a:r>
            <a:rPr lang="en-US" sz="1500" kern="1200" dirty="0"/>
            <a:t>Visit College/Sixth Form websites to find out when their 'Virtual Open Days' are, see what their application process is, deadlines.</a:t>
          </a:r>
        </a:p>
      </dsp:txBody>
      <dsp:txXfrm>
        <a:off x="4628297" y="2041844"/>
        <a:ext cx="2156891" cy="3281279"/>
      </dsp:txXfrm>
    </dsp:sp>
    <dsp:sp modelId="{D96A6C88-5487-4896-A849-069CE0722F35}">
      <dsp:nvSpPr>
        <dsp:cNvPr id="0" name=""/>
        <dsp:cNvSpPr/>
      </dsp:nvSpPr>
      <dsp:spPr>
        <a:xfrm>
          <a:off x="6940374" y="1330780"/>
          <a:ext cx="2370210" cy="711063"/>
        </a:xfrm>
        <a:prstGeom prst="chevron">
          <a:avLst>
            <a:gd name="adj" fmla="val 30000"/>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797" tIns="87797" rIns="87797" bIns="87797" numCol="1" spcCol="1270" anchor="ctr" anchorCtr="0">
          <a:noAutofit/>
        </a:bodyPr>
        <a:lstStyle/>
        <a:p>
          <a:pPr marL="0" lvl="0" indent="0" algn="ctr" defTabSz="1244600">
            <a:lnSpc>
              <a:spcPct val="90000"/>
            </a:lnSpc>
            <a:spcBef>
              <a:spcPct val="0"/>
            </a:spcBef>
            <a:spcAft>
              <a:spcPct val="35000"/>
            </a:spcAft>
            <a:buNone/>
          </a:pPr>
          <a:r>
            <a:rPr lang="en-US" sz="2800" kern="1200" dirty="0"/>
            <a:t>Explore</a:t>
          </a:r>
        </a:p>
      </dsp:txBody>
      <dsp:txXfrm>
        <a:off x="7153693" y="1330780"/>
        <a:ext cx="1943572" cy="711063"/>
      </dsp:txXfrm>
    </dsp:sp>
    <dsp:sp modelId="{40DFC3F7-868A-4FD2-8656-DD6B360BA0BE}">
      <dsp:nvSpPr>
        <dsp:cNvPr id="0" name=""/>
        <dsp:cNvSpPr/>
      </dsp:nvSpPr>
      <dsp:spPr>
        <a:xfrm>
          <a:off x="6940374" y="2041844"/>
          <a:ext cx="2156891" cy="3281279"/>
        </a:xfrm>
        <a:prstGeom prst="rect">
          <a:avLst/>
        </a:prstGeom>
        <a:solidFill>
          <a:schemeClr val="accent2">
            <a:tint val="40000"/>
            <a:alpha val="90000"/>
            <a:hueOff val="-636919"/>
            <a:satOff val="-56510"/>
            <a:lumOff val="-577"/>
            <a:alphaOff val="0"/>
          </a:schemeClr>
        </a:solidFill>
        <a:ln w="12700" cap="flat" cmpd="sng" algn="ctr">
          <a:solidFill>
            <a:schemeClr val="accent2">
              <a:tint val="40000"/>
              <a:alpha val="90000"/>
              <a:hueOff val="-636919"/>
              <a:satOff val="-56510"/>
              <a:lumOff val="-57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442" tIns="170442" rIns="170442" bIns="340885" numCol="1" spcCol="1270" anchor="t" anchorCtr="0">
          <a:noAutofit/>
        </a:bodyPr>
        <a:lstStyle/>
        <a:p>
          <a:pPr marL="0" lvl="0" indent="0" algn="l" defTabSz="666750" rtl="0">
            <a:lnSpc>
              <a:spcPct val="90000"/>
            </a:lnSpc>
            <a:spcBef>
              <a:spcPct val="0"/>
            </a:spcBef>
            <a:spcAft>
              <a:spcPct val="35000"/>
            </a:spcAft>
            <a:buNone/>
          </a:pPr>
          <a:r>
            <a:rPr lang="en-US" sz="1500" kern="1200" dirty="0"/>
            <a:t>Explore what</a:t>
          </a:r>
          <a:r>
            <a:rPr lang="en-US" sz="1500" kern="1200" dirty="0">
              <a:latin typeface="Calibri Light" panose="020F0302020204030204"/>
            </a:rPr>
            <a:t> Gospel Oak Sixth </a:t>
          </a:r>
          <a:r>
            <a:rPr lang="en-US" sz="1500" kern="1200" dirty="0"/>
            <a:t>Form are offering, our teachers know you the best </a:t>
          </a:r>
        </a:p>
      </dsp:txBody>
      <dsp:txXfrm>
        <a:off x="6940374" y="2041844"/>
        <a:ext cx="2156891" cy="3281279"/>
      </dsp:txXfrm>
    </dsp:sp>
    <dsp:sp modelId="{694B43FA-DFAC-48DF-A18F-33256DD8C70E}">
      <dsp:nvSpPr>
        <dsp:cNvPr id="0" name=""/>
        <dsp:cNvSpPr/>
      </dsp:nvSpPr>
      <dsp:spPr>
        <a:xfrm>
          <a:off x="9252450" y="1330780"/>
          <a:ext cx="2370210" cy="711063"/>
        </a:xfrm>
        <a:prstGeom prst="chevron">
          <a:avLst>
            <a:gd name="adj" fmla="val 30000"/>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797" tIns="87797" rIns="87797" bIns="87797" numCol="1" spcCol="1270" anchor="ctr" anchorCtr="0">
          <a:noAutofit/>
        </a:bodyPr>
        <a:lstStyle/>
        <a:p>
          <a:pPr marL="0" lvl="0" indent="0" algn="ctr" defTabSz="1244600">
            <a:lnSpc>
              <a:spcPct val="90000"/>
            </a:lnSpc>
            <a:spcBef>
              <a:spcPct val="0"/>
            </a:spcBef>
            <a:spcAft>
              <a:spcPct val="35000"/>
            </a:spcAft>
            <a:buNone/>
          </a:pPr>
          <a:r>
            <a:rPr lang="en-US" sz="2800" kern="1200" dirty="0"/>
            <a:t>Meet</a:t>
          </a:r>
        </a:p>
      </dsp:txBody>
      <dsp:txXfrm>
        <a:off x="9465769" y="1330780"/>
        <a:ext cx="1943572" cy="711063"/>
      </dsp:txXfrm>
    </dsp:sp>
    <dsp:sp modelId="{30EBE5D3-21BD-4371-9F0B-2FFA034E798F}">
      <dsp:nvSpPr>
        <dsp:cNvPr id="0" name=""/>
        <dsp:cNvSpPr/>
      </dsp:nvSpPr>
      <dsp:spPr>
        <a:xfrm>
          <a:off x="9252450" y="2041844"/>
          <a:ext cx="2156891" cy="3281279"/>
        </a:xfrm>
        <a:prstGeom prst="rect">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442" tIns="170442" rIns="170442" bIns="340885" numCol="1" spcCol="1270" anchor="t" anchorCtr="0">
          <a:noAutofit/>
        </a:bodyPr>
        <a:lstStyle/>
        <a:p>
          <a:pPr marL="0" lvl="0" indent="0" algn="l" defTabSz="666750" rtl="0">
            <a:lnSpc>
              <a:spcPct val="90000"/>
            </a:lnSpc>
            <a:spcBef>
              <a:spcPct val="0"/>
            </a:spcBef>
            <a:spcAft>
              <a:spcPct val="35000"/>
            </a:spcAft>
            <a:buNone/>
          </a:pPr>
          <a:r>
            <a:rPr lang="en-US" sz="1500" kern="1200" dirty="0"/>
            <a:t>Meet with me Miss Wilkins if you have any worries are really unsure about next steps</a:t>
          </a:r>
          <a:r>
            <a:rPr lang="en-US" sz="1500" kern="1200" dirty="0">
              <a:latin typeface="Calibri Light" panose="020F0302020204030204"/>
            </a:rPr>
            <a:t>, but demonstrate that you have conducted some research using the tools you have.</a:t>
          </a:r>
          <a:endParaRPr lang="en-US" sz="1500" kern="1200" dirty="0"/>
        </a:p>
      </dsp:txBody>
      <dsp:txXfrm>
        <a:off x="9252450" y="2041844"/>
        <a:ext cx="2156891" cy="328127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ChevronBlockProcess">
  <dgm:title val="Chevron Block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28"/>
      <dgm:constr type="primFontSz" for="des" forName="desTx" refType="primFontSz" refFor="des" refForName="parTx" op="lte" fact="0.75"/>
      <dgm:constr type="h" for="des" forName="desTx" op="equ"/>
      <dgm:constr type="w" for="ch" forName="space" refType="w" op="equ" fact="-0.005"/>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91"/>
              <dgm:constr type="t" for="ch" forName="desTx" refType="h" refFor="ch" refForName="parTx"/>
            </dgm:constrLst>
          </dgm:if>
          <dgm:else name="Name9">
            <dgm:constrLst>
              <dgm:constr type="l" for="ch" forName="parTx"/>
              <dgm:constr type="w" for="ch" forName="parTx" refType="w"/>
              <dgm:constr type="t" for="ch" forName="parTx"/>
              <dgm:constr type="l" for="ch" forName="desTx" refType="w" fact="0.09"/>
              <dgm:constr type="w" for="ch" forName="desTx" refType="w" refFor="ch" refForName="parTx" fact="0.91"/>
              <dgm:constr type="t" for="ch" forName="desTx" refType="h" refFor="ch" refForName="parTx"/>
            </dgm:constrLst>
          </dgm:else>
        </dgm:choose>
        <dgm:ruleLst>
          <dgm:rule type="h" val="INF" fact="NaN" max="NaN"/>
        </dgm:ruleLst>
        <dgm:layoutNode name="parTx" styleLbl="alignNode1">
          <dgm:varLst>
            <dgm:chMax val="0"/>
            <dgm:chPref val="0"/>
          </dgm:varLst>
          <dgm:alg type="tx"/>
          <dgm:choose name="Name10">
            <dgm:if name="Name11" func="var" arg="dir" op="equ" val="norm">
              <dgm:shape xmlns:r="http://schemas.openxmlformats.org/officeDocument/2006/relationships" type="chevron" r:blip="">
                <dgm:adjLst>
                  <dgm:adj idx="1" val="0.3"/>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3"/>
                <dgm:constr type="h"/>
                <dgm:constr type="tMarg" refType="w" fact="0.105"/>
                <dgm:constr type="bMarg" refType="w" fact="0.105"/>
                <dgm:constr type="lMarg" refType="w" fact="0.105"/>
                <dgm:constr type="rMarg" refType="w" fact="0.105"/>
              </dgm:constrLst>
            </dgm:if>
            <dgm:else name="Name15">
              <dgm:constrLst>
                <dgm:constr type="h" refType="w" op="lte" fact="0.3"/>
                <dgm:constr type="h"/>
                <dgm:constr type="tMarg" refType="w" fact="0.105"/>
                <dgm:constr type="bMarg" refType="w" fact="0.105"/>
                <dgm:constr type="lMarg" refType="w" fact="0.105"/>
                <dgm:constr type="rMarg" refType="w" fact="0.105"/>
              </dgm:constrLst>
            </dgm:else>
          </dgm:choose>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0"/>
            <dgm:constr type="tMarg" refType="w" fact="0.224"/>
            <dgm:constr type="bMarg" refType="w" fact="0.448"/>
            <dgm:constr type="lMarg" refType="w" fact="0.224"/>
            <dgm:constr type="rMarg" refType="w" fact="0.224"/>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9-13T07:07:32.928"/>
    </inkml:context>
    <inkml:brush xml:id="br0">
      <inkml:brushProperty name="width" value="0.1" units="cm"/>
      <inkml:brushProperty name="height" value="0.1" units="cm"/>
      <inkml:brushProperty name="color" value="#E71224"/>
    </inkml:brush>
  </inkml:definitions>
  <inkml:trace contextRef="#ctx0" brushRef="#br0">15462 13877 16383 0 0,'0'-4'0'0'0,"-9"-2"0"0"0,-7-4 0 0 0,-5-1 0 0 0,-8-2 0 0 0,-8-3 0 0 0,-7 0 0 0 0,-8-5 0 0 0,-9-4 0 0 0,-7-2 0 0 0,-14-5 0 0 0,-6 3 0 0 0,-2-7 0 0 0,2 3 0 0 0,-2 2 0 0 0,6 7 0 0 0,8 7 0 0 0,12 3 0 0 0,14 3 0 0 0,10 3 0 0 0,7 4 0 0 0,6 2 0 0 0,-2-3 0 0 0,-5 0 0 0 0,0 0 0 0 0,-9 1 0 0 0,-9-3 0 0 0,-9 0 0 0 0,-13-4 0 0 0,-14-4 0 0 0,-15-4 0 0 0,-12 1 0 0 0,-4 0 0 0 0,6 2 0 0 0,8 5 0 0 0,18 3 0 0 0,14 4 0 0 0,17 2 0 0 0,7 1 0 0 0,-4 2 0 0 0,2-1 0 0 0,1 1 0 0 0,4 0 0 0 0,2-1 0 0 0,3 1 0 0 0,1-1 0 0 0,2 0 0 0 0,3 0 0 0 0,-1 0 0 0 0,-12 4 0 0 0,-6 2 0 0 0,-4 4 0 0 0,5 0 0 0 0,6-1 0 0 0,-2-2 0 0 0,-1 1 0 0 0,4 5 0 0 0,4-1 0 0 0,2-1 0 0 0,-2 0 0 0 0,2 4 0 0 0,3-1 0 0 0,4-2 0 0 0,3 0 0 0 0,2 3 0 0 0,-3 3 0 0 0,0 3 0 0 0,0 3 0 0 0,2 1 0 0 0,0 1 0 0 0,2 0 0 0 0,5 5 0 0 0,2-3 0 0 0,4-2 0 0 0,1 3 0 0 0,2 2 0 0 0,4-1 0 0 0,4-1 0 0 0,2 4 0 0 0,-3 0 0 0 0,0 0 0 0 0,1-3 0 0 0,1 4 0 0 0,2-1 0 0 0,0-1 0 0 0,2-1 0 0 0,-1-2 0 0 0,2-2 0 0 0,-1 0 0 0 0,0 3 0 0 0,0 6 0 0 0,0 1 0 0 0,1-2 0 0 0,-1 3 0 0 0,0-2 0 0 0,0-1 0 0 0,4 1 0 0 0,6-1 0 0 0,6-2 0 0 0,4 3 0 0 0,4-2 0 0 0,6 8 0 0 0,2 5 0 0 0,0-1 0 0 0,0 0 0 0 0,2 2 0 0 0,-4-4 0 0 0,2 0 0 0 0,-1 1 0 0 0,3 2 0 0 0,1-3 0 0 0,-1 5 0 0 0,-3-7 0 0 0,-2-1 0 0 0,-1-8 0 0 0,-1-5 0 0 0,-1-3 0 0 0,-1-1 0 0 0,1 4 0 0 0,8 6 0 0 0,8 1 0 0 0,0 5 0 0 0,12-2 0 0 0,0 3 0 0 0,0-2 0 0 0,4 1 0 0 0,0-1 0 0 0,-8-3 0 0 0,-5-4 0 0 0,-1-2 0 0 0,5 2 0 0 0,-2-5 0 0 0,-3-6 0 0 0,-6-2 0 0 0,0-1 0 0 0,6-3 0 0 0,5-4 0 0 0,7-4 0 0 0,7 2 0 0 0,11 2 0 0 0,1 5 0 0 0,1 4 0 0 0,-3-1 0 0 0,-6-5 0 0 0,-5-4 0 0 0,-9-4 0 0 0,-5-3 0 0 0,3-2 0 0 0,11 4 0 0 0,7 4 0 0 0,5 2 0 0 0,4-2 0 0 0,5-2 0 0 0,12-2 0 0 0,14-2 0 0 0,17-2 0 0 0,16-1 0 0 0,16 0 0 0 0,2 4 0 0 0,1 2 0 0 0,3-1 0 0 0,-4-1 0 0 0,-7-1 0 0 0,-17-1 0 0 0,-13-1 0 0 0,-11-1 0 0 0,2 0 0 0 0,0 0 0 0 0,-7 0 0 0 0,-8 0 0 0 0,-8-1 0 0 0,-11 1 0 0 0,-14 0 0 0 0,-6 0 0 0 0,1 0 0 0 0,-2-4 0 0 0,-1-2 0 0 0,-7-4 0 0 0,-4-5 0 0 0,5-8 0 0 0,1-10 0 0 0,5-7 0 0 0,2-6 0 0 0,-1 0 0 0 0,-2 4 0 0 0,-1 1 0 0 0,2-3 0 0 0,-4 3 0 0 0,-6 3 0 0 0,-8 0 0 0 0,-10 2 0 0 0,-2-6 0 0 0,-5-5 0 0 0,2-3 0 0 0,1-2 0 0 0,1-1 0 0 0,4 0 0 0 0,-3 0 0 0 0,-6 1 0 0 0,-7 4 0 0 0,-6 6 0 0 0,-5 2 0 0 0,-2 2 0 0 0,-2 5 0 0 0,-2 2 0 0 0,1-2 0 0 0,0-4 0 0 0,0 0 0 0 0,0-2 0 0 0,1-4 0 0 0,0-3 0 0 0,-5-3 0 0 0,-1 3 0 0 0,-4-4 0 0 0,-4 2 0 0 0,-5 0 0 0 0,1 5 0 0 0,-5 0 0 0 0,-3-1 0 0 0,-6 2 0 0 0,2 4 0 0 0,-2 5 0 0 0,5 2 0 0 0,1 8 0 0 0,-3 2 0 0 0,-5-3 0 0 0,-1 2 0 0 0,0 5 0 0 0,3 0 0 0 0,-3 0 0 0 0,0 2 0 0 0,3 0 0 0 0,-3 1 0 0 0,0 4 0 0 0,2-1 0 0 0,2 2 0 0 0,2-3 0 0 0,1 2 0 0 0,2 1 0 0 0,0-1 0 0 0,1 1 0 0 0,-10-3 0 0 0,-2 1 0 0 0,-8-2 0 0 0,-10 1 0 0 0,-13-2 0 0 0,0 2 0 0 0,4 2 0 0 0,-1 4 0 0 0,2 2 0 0 0,-2-2 0 0 0,2-1 0 0 0,7 2 0 0 0,4-3 0 0 0,3-1 0 0 0,4-2 0 0 0,7 0 0 0 0,4 2 0 0 0,4 3 0 0 0,-1 2 0 0 0,-1 2 0 0 0,-3 1 0 0 0,-4 1 0 0 0,-1 4 0 0 0,-1 3 0 0 0,-3-1 0 0 0,1 3 0 0 0,5 0 0 0 0,3-1 0 0 0,4-2 0 0 0,2-3 0 0 0,3 4 0 0 0,0-1 0 0 0,1 0 0 0 0,4-2-16383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9-13T07:07:32.929"/>
    </inkml:context>
    <inkml:brush xml:id="br0">
      <inkml:brushProperty name="width" value="0.1" units="cm"/>
      <inkml:brushProperty name="height" value="0.1" units="cm"/>
      <inkml:brushProperty name="color" value="#E71224"/>
    </inkml:brush>
  </inkml:definitions>
  <inkml:trace contextRef="#ctx0" brushRef="#br0">10557 9657 16383 0 0,'0'0'-16383'0'0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9/22/2023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9/22/2023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9/22/2023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9/22/2023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9/22/2023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video" Target="https://www.youtube.com/embed/5RieODlod4U?feature=oembed" TargetMode="Externa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hyperlink" Target="http://thecollaboratory.wikidot.com/philosophy-of-thought-and-logic-2014-fall" TargetMode="External"/><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newsofmillcreek.com/content/earn-while-you-learn-everett-school-districts-youth-apprenticeship-program" TargetMode="External"/><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www.apprenticeships.gov.uk/apprentice/"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desbt.qld.gov.au/training/qta/winners-and-finalists/state-winners-finalists" TargetMode="External"/><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en.wikipedia.org/wiki/Millennium_Point_(Birmingham)" TargetMode="External"/><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russellgroup.ac.uk/about/our-universities/"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en.wikipedia.org/wiki/File:Coats_of_Arms_of_Russell_Group_Universities.svg"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ucas.com/ucas/tariff-calculator"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en.wikipedia.org/wiki/UCAS"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8" Type="http://schemas.microsoft.com/office/2007/relationships/diagramDrawing" Target="../diagrams/drawing1.xml"/><Relationship Id="rId3" Type="http://schemas.microsoft.com/office/2007/relationships/hdphoto" Target="../media/hdphoto1.wdp"/><Relationship Id="rId7" Type="http://schemas.openxmlformats.org/officeDocument/2006/relationships/diagramColors" Target="../diagrams/colors1.xml"/><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8" Type="http://schemas.openxmlformats.org/officeDocument/2006/relationships/image" Target="../media/image260.png"/><Relationship Id="rId3" Type="http://schemas.openxmlformats.org/officeDocument/2006/relationships/customXml" Target="../ink/ink1.xml"/><Relationship Id="rId7" Type="http://schemas.openxmlformats.org/officeDocument/2006/relationships/customXml" Target="../ink/ink2.xml"/><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6.png"/></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8373A3F-54E0-424E-A84D-3522122109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354513" y="841375"/>
            <a:ext cx="3505200" cy="3114698"/>
          </a:xfrm>
          <a:prstGeom prst="ellipse">
            <a:avLst/>
          </a:prstGeom>
        </p:spPr>
        <p:txBody>
          <a:bodyPr vert="horz" lIns="91440" tIns="45720" rIns="91440" bIns="45720" rtlCol="0">
            <a:normAutofit/>
          </a:bodyPr>
          <a:lstStyle/>
          <a:p>
            <a:r>
              <a:rPr lang="en-US" sz="4800" kern="1200">
                <a:solidFill>
                  <a:schemeClr val="bg1"/>
                </a:solidFill>
                <a:latin typeface="+mj-lt"/>
                <a:ea typeface="+mj-ea"/>
                <a:cs typeface="+mj-cs"/>
              </a:rPr>
              <a:t>Year 11 Pathways</a:t>
            </a:r>
            <a:br>
              <a:rPr lang="en-US" sz="4800" kern="1200">
                <a:solidFill>
                  <a:schemeClr val="bg1"/>
                </a:solidFill>
                <a:latin typeface="+mj-lt"/>
                <a:ea typeface="+mj-ea"/>
                <a:cs typeface="+mj-cs"/>
              </a:rPr>
            </a:br>
            <a:r>
              <a:rPr lang="en-US" sz="4800" kern="1200">
                <a:solidFill>
                  <a:schemeClr val="bg1"/>
                </a:solidFill>
                <a:latin typeface="+mj-lt"/>
                <a:ea typeface="+mj-ea"/>
                <a:cs typeface="+mj-cs"/>
              </a:rPr>
              <a:t>P16</a:t>
            </a:r>
          </a:p>
        </p:txBody>
      </p:sp>
      <p:grpSp>
        <p:nvGrpSpPr>
          <p:cNvPr id="17" name="Group 16">
            <a:extLst>
              <a:ext uri="{FF2B5EF4-FFF2-40B4-BE49-F238E27FC236}">
                <a16:creationId xmlns:a16="http://schemas.microsoft.com/office/drawing/2014/main" id="{B7BAEF06-AB74-442C-8C30-B88233FD83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grpSp>
          <p:nvGrpSpPr>
            <p:cNvPr id="18" name="Group 17">
              <a:extLst>
                <a:ext uri="{FF2B5EF4-FFF2-40B4-BE49-F238E27FC236}">
                  <a16:creationId xmlns:a16="http://schemas.microsoft.com/office/drawing/2014/main" id="{BDFD9AA5-A6A4-499F-BB09-5CD7F814589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22" name="Freeform: Shape 21">
                <a:extLst>
                  <a:ext uri="{FF2B5EF4-FFF2-40B4-BE49-F238E27FC236}">
                    <a16:creationId xmlns:a16="http://schemas.microsoft.com/office/drawing/2014/main" id="{5F499571-4EEA-4442-B71C-2972335B3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9FFC7284-7A71-4F33-AB06-E0D1EB1CA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a:extLst>
                <a:ext uri="{FF2B5EF4-FFF2-40B4-BE49-F238E27FC236}">
                  <a16:creationId xmlns:a16="http://schemas.microsoft.com/office/drawing/2014/main" id="{C27F758D-B23C-459E-AD21-6621782C72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20" name="Freeform: Shape 19">
                <a:extLst>
                  <a:ext uri="{FF2B5EF4-FFF2-40B4-BE49-F238E27FC236}">
                    <a16:creationId xmlns:a16="http://schemas.microsoft.com/office/drawing/2014/main" id="{08DD5D69-A882-48D7-ACFB-68E2DC6B04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9" name="Picture 8">
            <a:extLst>
              <a:ext uri="{FF2B5EF4-FFF2-40B4-BE49-F238E27FC236}">
                <a16:creationId xmlns:a16="http://schemas.microsoft.com/office/drawing/2014/main" id="{D4DCB82E-D53C-0856-CECC-94EAA669269F}"/>
              </a:ext>
            </a:extLst>
          </p:cNvPr>
          <p:cNvPicPr>
            <a:picLocks noChangeAspect="1"/>
          </p:cNvPicPr>
          <p:nvPr/>
        </p:nvPicPr>
        <p:blipFill>
          <a:blip r:embed="rId3"/>
          <a:stretch>
            <a:fillRect/>
          </a:stretch>
        </p:blipFill>
        <p:spPr>
          <a:xfrm>
            <a:off x="413544" y="1585924"/>
            <a:ext cx="2598738" cy="3686153"/>
          </a:xfrm>
          <a:prstGeom prst="rect">
            <a:avLst/>
          </a:prstGeom>
        </p:spPr>
      </p:pic>
      <p:grpSp>
        <p:nvGrpSpPr>
          <p:cNvPr id="25" name="Group 24">
            <a:extLst>
              <a:ext uri="{FF2B5EF4-FFF2-40B4-BE49-F238E27FC236}">
                <a16:creationId xmlns:a16="http://schemas.microsoft.com/office/drawing/2014/main" id="{C9829185-6353-4E3C-B082-AA7F519391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grpSp>
          <p:nvGrpSpPr>
            <p:cNvPr id="26" name="Group 25">
              <a:extLst>
                <a:ext uri="{FF2B5EF4-FFF2-40B4-BE49-F238E27FC236}">
                  <a16:creationId xmlns:a16="http://schemas.microsoft.com/office/drawing/2014/main" id="{BB7BB359-8B77-484C-B9CD-6376139A3A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30" name="Freeform: Shape 29">
                <a:extLst>
                  <a:ext uri="{FF2B5EF4-FFF2-40B4-BE49-F238E27FC236}">
                    <a16:creationId xmlns:a16="http://schemas.microsoft.com/office/drawing/2014/main" id="{AA96BE9D-5B3B-4CA9-8895-33FAA3804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7840E2BF-E954-4173-BF70-2DAE9E19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7" name="Group 26">
              <a:extLst>
                <a:ext uri="{FF2B5EF4-FFF2-40B4-BE49-F238E27FC236}">
                  <a16:creationId xmlns:a16="http://schemas.microsoft.com/office/drawing/2014/main" id="{3F125B5A-DFAC-4B6D-B14F-287F8C436AA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28" name="Freeform: Shape 27">
                <a:extLst>
                  <a:ext uri="{FF2B5EF4-FFF2-40B4-BE49-F238E27FC236}">
                    <a16:creationId xmlns:a16="http://schemas.microsoft.com/office/drawing/2014/main" id="{6AF4804F-69E5-479A-9F45-C0E4631715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Shape 28">
                <a:extLst>
                  <a:ext uri="{FF2B5EF4-FFF2-40B4-BE49-F238E27FC236}">
                    <a16:creationId xmlns:a16="http://schemas.microsoft.com/office/drawing/2014/main" id="{3CA5C733-38F9-4D36-A78D-0AB08CCBB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10" name="Picture 9">
            <a:extLst>
              <a:ext uri="{FF2B5EF4-FFF2-40B4-BE49-F238E27FC236}">
                <a16:creationId xmlns:a16="http://schemas.microsoft.com/office/drawing/2014/main" id="{83D7F8AA-A53E-C4D9-63C0-047DF10E53D0}"/>
              </a:ext>
            </a:extLst>
          </p:cNvPr>
          <p:cNvPicPr>
            <a:picLocks noChangeAspect="1"/>
          </p:cNvPicPr>
          <p:nvPr/>
        </p:nvPicPr>
        <p:blipFill>
          <a:blip r:embed="rId4"/>
          <a:stretch>
            <a:fillRect/>
          </a:stretch>
        </p:blipFill>
        <p:spPr>
          <a:xfrm>
            <a:off x="9201944" y="1990489"/>
            <a:ext cx="2619375" cy="2877018"/>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BFB11FD5-B2AF-E298-C918-EF25F099E64D}"/>
              </a:ext>
            </a:extLst>
          </p:cNvPr>
          <p:cNvPicPr>
            <a:picLocks noChangeAspect="1"/>
          </p:cNvPicPr>
          <p:nvPr/>
        </p:nvPicPr>
        <p:blipFill rotWithShape="1">
          <a:blip r:embed="rId2"/>
          <a:srcRect t="22008" r="-1" b="22216"/>
          <a:stretch/>
        </p:blipFill>
        <p:spPr>
          <a:xfrm>
            <a:off x="3523488" y="10"/>
            <a:ext cx="8668512" cy="6857990"/>
          </a:xfrm>
          <a:prstGeom prst="rect">
            <a:avLst/>
          </a:prstGeom>
        </p:spPr>
      </p:pic>
      <p:sp>
        <p:nvSpPr>
          <p:cNvPr id="32" name="Rectangle 31">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C22E722-F4E6-4FDC-804E-1B81454D30D2}"/>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2300" b="1">
                <a:solidFill>
                  <a:schemeClr val="bg1"/>
                </a:solidFill>
              </a:rPr>
              <a:t>AFTER YOU FINISH YOUR GCSES, WHICH OF THE FOLLOWING FUTURE DESTINATIONS INTEREST YOU?</a:t>
            </a:r>
            <a:br>
              <a:rPr lang="en-US" sz="2300" b="1">
                <a:solidFill>
                  <a:schemeClr val="bg1"/>
                </a:solidFill>
              </a:rPr>
            </a:br>
            <a:br>
              <a:rPr lang="en-US" sz="2300" b="1">
                <a:solidFill>
                  <a:schemeClr val="bg1"/>
                </a:solidFill>
              </a:rPr>
            </a:br>
            <a:r>
              <a:rPr lang="en-US" sz="2300" b="1">
                <a:solidFill>
                  <a:schemeClr val="bg1"/>
                </a:solidFill>
              </a:rPr>
              <a:t>There are different Pathways available to you once you leave Year 11</a:t>
            </a:r>
          </a:p>
          <a:p>
            <a:endParaRPr lang="en-US" sz="2300" b="1">
              <a:solidFill>
                <a:schemeClr val="bg1"/>
              </a:solidFill>
            </a:endParaRPr>
          </a:p>
        </p:txBody>
      </p:sp>
      <p:sp>
        <p:nvSpPr>
          <p:cNvPr id="34" name="Rectangle 3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6" name="Rectangle 3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7633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AFE53-EDA3-4D8A-BB3D-FA3A6434CE81}"/>
              </a:ext>
            </a:extLst>
          </p:cNvPr>
          <p:cNvSpPr>
            <a:spLocks noGrp="1"/>
          </p:cNvSpPr>
          <p:nvPr>
            <p:ph type="title"/>
          </p:nvPr>
        </p:nvSpPr>
        <p:spPr>
          <a:xfrm>
            <a:off x="6588335" y="243520"/>
            <a:ext cx="5034783" cy="1325563"/>
          </a:xfrm>
        </p:spPr>
        <p:txBody>
          <a:bodyPr>
            <a:normAutofit/>
          </a:bodyPr>
          <a:lstStyle/>
          <a:p>
            <a:r>
              <a:rPr lang="en-US" b="1">
                <a:cs typeface="Calibri Light"/>
              </a:rPr>
              <a:t>How I can help you. </a:t>
            </a:r>
          </a:p>
        </p:txBody>
      </p:sp>
      <p:sp>
        <p:nvSpPr>
          <p:cNvPr id="17" name="Freeform: Shape 16">
            <a:extLst>
              <a:ext uri="{FF2B5EF4-FFF2-40B4-BE49-F238E27FC236}">
                <a16:creationId xmlns:a16="http://schemas.microsoft.com/office/drawing/2014/main" id="{DCFD1A13-2B88-47B7-AAE9-AD6F3296E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F5CE4102-C93A-420A-98A7-5A7DD0C5C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3D4B5AAF-E4C0-4153-8034-641D1D634F94}"/>
              </a:ext>
            </a:extLst>
          </p:cNvPr>
          <p:cNvSpPr txBox="1"/>
          <p:nvPr/>
        </p:nvSpPr>
        <p:spPr>
          <a:xfrm>
            <a:off x="4851401" y="5408246"/>
            <a:ext cx="7344505"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i="1">
                <a:cs typeface="Calibri"/>
              </a:rPr>
              <a:t>'I'm </a:t>
            </a:r>
            <a:r>
              <a:rPr lang="en-US" b="1" i="1" u="sng">
                <a:cs typeface="Calibri"/>
              </a:rPr>
              <a:t>not</a:t>
            </a:r>
            <a:r>
              <a:rPr lang="en-US" i="1">
                <a:cs typeface="Calibri"/>
              </a:rPr>
              <a:t> here to make your decision for you! The information and advice I give is to support you to make informed decisions about YOUR future. I'm also </a:t>
            </a:r>
            <a:r>
              <a:rPr lang="en-US" b="1" i="1" u="sng">
                <a:cs typeface="Calibri"/>
              </a:rPr>
              <a:t>not</a:t>
            </a:r>
            <a:r>
              <a:rPr lang="en-US" i="1">
                <a:cs typeface="Calibri"/>
              </a:rPr>
              <a:t> here promote sixth form, my advice is independent.'</a:t>
            </a:r>
            <a:endParaRPr lang="en-US">
              <a:cs typeface="Calibri"/>
            </a:endParaRPr>
          </a:p>
        </p:txBody>
      </p:sp>
      <p:sp>
        <p:nvSpPr>
          <p:cNvPr id="11" name="TextBox 10">
            <a:extLst>
              <a:ext uri="{FF2B5EF4-FFF2-40B4-BE49-F238E27FC236}">
                <a16:creationId xmlns:a16="http://schemas.microsoft.com/office/drawing/2014/main" id="{117B8244-7FA8-43E4-B3FA-860F3F5B776B}"/>
              </a:ext>
            </a:extLst>
          </p:cNvPr>
          <p:cNvSpPr txBox="1"/>
          <p:nvPr/>
        </p:nvSpPr>
        <p:spPr>
          <a:xfrm>
            <a:off x="6590323" y="1139092"/>
            <a:ext cx="517573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err="1">
                <a:cs typeface="Calibri"/>
              </a:rPr>
              <a:t>Ms</a:t>
            </a:r>
            <a:r>
              <a:rPr lang="en-US" b="1" dirty="0">
                <a:cs typeface="Calibri"/>
              </a:rPr>
              <a:t> Wilkins – Director of Careers</a:t>
            </a:r>
          </a:p>
        </p:txBody>
      </p:sp>
      <p:sp>
        <p:nvSpPr>
          <p:cNvPr id="15" name="TextBox 14">
            <a:extLst>
              <a:ext uri="{FF2B5EF4-FFF2-40B4-BE49-F238E27FC236}">
                <a16:creationId xmlns:a16="http://schemas.microsoft.com/office/drawing/2014/main" id="{91C4C78E-97C4-445D-83D5-6EB29A4ADDFF}"/>
              </a:ext>
            </a:extLst>
          </p:cNvPr>
          <p:cNvSpPr txBox="1"/>
          <p:nvPr/>
        </p:nvSpPr>
        <p:spPr>
          <a:xfrm>
            <a:off x="6096978" y="1632438"/>
            <a:ext cx="5791198"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err="1">
                <a:cs typeface="Calibri"/>
              </a:rPr>
              <a:t>Organise</a:t>
            </a:r>
            <a:r>
              <a:rPr lang="en-US" dirty="0">
                <a:cs typeface="Calibri"/>
              </a:rPr>
              <a:t> careers events with teachers and external employers and </a:t>
            </a:r>
            <a:r>
              <a:rPr lang="en-US" dirty="0" err="1">
                <a:cs typeface="Calibri"/>
              </a:rPr>
              <a:t>organisations</a:t>
            </a:r>
            <a:r>
              <a:rPr lang="en-US" dirty="0">
                <a:cs typeface="Calibri"/>
              </a:rPr>
              <a:t>.</a:t>
            </a:r>
            <a:endParaRPr lang="en-US" dirty="0"/>
          </a:p>
          <a:p>
            <a:pPr marL="285750" indent="-285750">
              <a:buFont typeface="Arial"/>
              <a:buChar char="•"/>
            </a:pPr>
            <a:r>
              <a:rPr lang="en-US" dirty="0">
                <a:cs typeface="Calibri"/>
              </a:rPr>
              <a:t>Ensuring you receive careers related education through curriculum and PSHE.</a:t>
            </a:r>
          </a:p>
          <a:p>
            <a:pPr marL="285750" indent="-285750">
              <a:buFont typeface="Arial"/>
              <a:buChar char="•"/>
            </a:pPr>
            <a:r>
              <a:rPr lang="en-US" dirty="0">
                <a:cs typeface="Calibri"/>
              </a:rPr>
              <a:t>Provide 1:1 support to help you to make decisions</a:t>
            </a:r>
          </a:p>
          <a:p>
            <a:pPr marL="285750" indent="-285750">
              <a:buFont typeface="Arial"/>
              <a:buChar char="•"/>
            </a:pPr>
            <a:r>
              <a:rPr lang="en-US" dirty="0">
                <a:cs typeface="Calibri"/>
              </a:rPr>
              <a:t>Let you know about the Labour Market – what jobs are in demand and which ones may not exist in the future. </a:t>
            </a:r>
          </a:p>
          <a:p>
            <a:pPr marL="285750" indent="-285750">
              <a:buFont typeface="Arial,Sans-Serif"/>
              <a:buChar char="•"/>
            </a:pPr>
            <a:r>
              <a:rPr lang="en-US" dirty="0">
                <a:ea typeface="+mn-lt"/>
                <a:cs typeface="+mn-lt"/>
              </a:rPr>
              <a:t>Provide careers related information; e.g.</a:t>
            </a:r>
            <a:r>
              <a:rPr lang="en-US" dirty="0">
                <a:cs typeface="Calibri"/>
              </a:rPr>
              <a:t> colleges, apprenticeships, training </a:t>
            </a:r>
            <a:r>
              <a:rPr lang="en-US" dirty="0" err="1">
                <a:cs typeface="Calibri"/>
              </a:rPr>
              <a:t>programmes</a:t>
            </a:r>
            <a:r>
              <a:rPr lang="en-US" dirty="0">
                <a:cs typeface="Calibri"/>
              </a:rPr>
              <a:t>, Universities.</a:t>
            </a:r>
          </a:p>
          <a:p>
            <a:pPr marL="285750" indent="-285750">
              <a:buFont typeface="Arial,Sans-Serif"/>
              <a:buChar char="•"/>
            </a:pPr>
            <a:r>
              <a:rPr lang="en-US" dirty="0">
                <a:cs typeface="Calibri"/>
              </a:rPr>
              <a:t>Support with choosing A level and GCSE Options</a:t>
            </a:r>
          </a:p>
          <a:p>
            <a:pPr marL="285750" indent="-285750">
              <a:buFont typeface="Arial,Sans-Serif"/>
              <a:buChar char="•"/>
            </a:pPr>
            <a:r>
              <a:rPr lang="en-US" dirty="0">
                <a:cs typeface="Calibri"/>
              </a:rPr>
              <a:t>Contact on swilkins@crst.org.uk</a:t>
            </a:r>
          </a:p>
          <a:p>
            <a:endParaRPr lang="en-US" dirty="0">
              <a:cs typeface="Calibri"/>
            </a:endParaRPr>
          </a:p>
          <a:p>
            <a:pPr marL="285750" indent="-285750">
              <a:buFont typeface="Arial,Sans-Serif"/>
              <a:buChar char="•"/>
            </a:pPr>
            <a:endParaRPr lang="en-US" dirty="0">
              <a:cs typeface="Calibri"/>
            </a:endParaRPr>
          </a:p>
          <a:p>
            <a:pPr marL="285750" indent="-285750">
              <a:buFont typeface="Arial"/>
              <a:buChar char="•"/>
            </a:pPr>
            <a:endParaRPr lang="en-US" dirty="0">
              <a:cs typeface="Calibri"/>
            </a:endParaRPr>
          </a:p>
        </p:txBody>
      </p:sp>
      <p:pic>
        <p:nvPicPr>
          <p:cNvPr id="13" name="Picture 12">
            <a:extLst>
              <a:ext uri="{FF2B5EF4-FFF2-40B4-BE49-F238E27FC236}">
                <a16:creationId xmlns:a16="http://schemas.microsoft.com/office/drawing/2014/main" id="{D6C10410-CD94-DB07-A9AF-BE2A8CFB5141}"/>
              </a:ext>
            </a:extLst>
          </p:cNvPr>
          <p:cNvPicPr>
            <a:picLocks noChangeAspect="1"/>
          </p:cNvPicPr>
          <p:nvPr/>
        </p:nvPicPr>
        <p:blipFill>
          <a:blip r:embed="rId2"/>
          <a:stretch>
            <a:fillRect/>
          </a:stretch>
        </p:blipFill>
        <p:spPr>
          <a:xfrm>
            <a:off x="1020726" y="1784202"/>
            <a:ext cx="2147776" cy="3624044"/>
          </a:xfrm>
          <a:prstGeom prst="rect">
            <a:avLst/>
          </a:prstGeom>
        </p:spPr>
      </p:pic>
      <p:pic>
        <p:nvPicPr>
          <p:cNvPr id="18" name="Picture 17">
            <a:extLst>
              <a:ext uri="{FF2B5EF4-FFF2-40B4-BE49-F238E27FC236}">
                <a16:creationId xmlns:a16="http://schemas.microsoft.com/office/drawing/2014/main" id="{71F779E8-90BE-4E49-473D-922743CE6A02}"/>
              </a:ext>
            </a:extLst>
          </p:cNvPr>
          <p:cNvPicPr>
            <a:picLocks noChangeAspect="1"/>
          </p:cNvPicPr>
          <p:nvPr/>
        </p:nvPicPr>
        <p:blipFill>
          <a:blip r:embed="rId3"/>
          <a:stretch>
            <a:fillRect/>
          </a:stretch>
        </p:blipFill>
        <p:spPr>
          <a:xfrm>
            <a:off x="3957684" y="618594"/>
            <a:ext cx="993057" cy="1410327"/>
          </a:xfrm>
          <a:prstGeom prst="rect">
            <a:avLst/>
          </a:prstGeom>
        </p:spPr>
      </p:pic>
    </p:spTree>
    <p:extLst>
      <p:ext uri="{BB962C8B-B14F-4D97-AF65-F5344CB8AC3E}">
        <p14:creationId xmlns:p14="http://schemas.microsoft.com/office/powerpoint/2010/main" val="128489647"/>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947B8-C6DB-4DD8-B380-8BB4EA12CAE7}"/>
              </a:ext>
            </a:extLst>
          </p:cNvPr>
          <p:cNvSpPr>
            <a:spLocks noGrp="1"/>
          </p:cNvSpPr>
          <p:nvPr>
            <p:ph type="title"/>
          </p:nvPr>
        </p:nvSpPr>
        <p:spPr>
          <a:xfrm>
            <a:off x="6412489" y="458443"/>
            <a:ext cx="5034783" cy="1325563"/>
          </a:xfrm>
        </p:spPr>
        <p:txBody>
          <a:bodyPr>
            <a:normAutofit/>
          </a:bodyPr>
          <a:lstStyle/>
          <a:p>
            <a:r>
              <a:rPr lang="en-US">
                <a:ea typeface="+mj-lt"/>
                <a:cs typeface="+mj-lt"/>
              </a:rPr>
              <a:t>Today's assembly</a:t>
            </a:r>
          </a:p>
          <a:p>
            <a:endParaRPr lang="en-US">
              <a:cs typeface="Calibri Light"/>
            </a:endParaRPr>
          </a:p>
        </p:txBody>
      </p:sp>
      <p:sp>
        <p:nvSpPr>
          <p:cNvPr id="17" name="Freeform: Shape 16">
            <a:extLst>
              <a:ext uri="{FF2B5EF4-FFF2-40B4-BE49-F238E27FC236}">
                <a16:creationId xmlns:a16="http://schemas.microsoft.com/office/drawing/2014/main" id="{DCFD1A13-2B88-47B7-AAE9-AD6F3296E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F5CE4102-C93A-420A-98A7-5A7DD0C5C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AE90198-7788-4A2D-8299-7CE7C7AFE104}"/>
              </a:ext>
            </a:extLst>
          </p:cNvPr>
          <p:cNvSpPr>
            <a:spLocks noGrp="1"/>
          </p:cNvSpPr>
          <p:nvPr>
            <p:ph idx="1"/>
          </p:nvPr>
        </p:nvSpPr>
        <p:spPr>
          <a:xfrm>
            <a:off x="6504857" y="1445675"/>
            <a:ext cx="5406013" cy="3611530"/>
          </a:xfrm>
        </p:spPr>
        <p:txBody>
          <a:bodyPr vert="horz" lIns="91440" tIns="45720" rIns="91440" bIns="45720" rtlCol="0" anchor="t">
            <a:noAutofit/>
          </a:bodyPr>
          <a:lstStyle/>
          <a:p>
            <a:endParaRPr lang="en-US" sz="1600" b="1">
              <a:latin typeface="Calibri Light"/>
              <a:cs typeface="Calibri"/>
            </a:endParaRPr>
          </a:p>
          <a:p>
            <a:endParaRPr lang="en-US" sz="1600" b="1">
              <a:latin typeface="Calibri Light"/>
              <a:cs typeface="Calibri"/>
            </a:endParaRPr>
          </a:p>
        </p:txBody>
      </p:sp>
      <p:pic>
        <p:nvPicPr>
          <p:cNvPr id="9" name="Picture 10" descr="Halesowen College Campus | Educational | Greswolde ...">
            <a:extLst>
              <a:ext uri="{FF2B5EF4-FFF2-40B4-BE49-F238E27FC236}">
                <a16:creationId xmlns:a16="http://schemas.microsoft.com/office/drawing/2014/main" id="{1A91E466-8733-4AB0-BB97-1D071AC55B7D}"/>
              </a:ext>
            </a:extLst>
          </p:cNvPr>
          <p:cNvPicPr>
            <a:picLocks noChangeAspect="1"/>
          </p:cNvPicPr>
          <p:nvPr/>
        </p:nvPicPr>
        <p:blipFill>
          <a:blip r:embed="rId2"/>
          <a:stretch>
            <a:fillRect/>
          </a:stretch>
        </p:blipFill>
        <p:spPr>
          <a:xfrm>
            <a:off x="621323" y="2554591"/>
            <a:ext cx="3729892" cy="2491278"/>
          </a:xfrm>
          <a:prstGeom prst="rect">
            <a:avLst/>
          </a:prstGeom>
        </p:spPr>
      </p:pic>
      <p:sp>
        <p:nvSpPr>
          <p:cNvPr id="11" name="TextBox 10">
            <a:extLst>
              <a:ext uri="{FF2B5EF4-FFF2-40B4-BE49-F238E27FC236}">
                <a16:creationId xmlns:a16="http://schemas.microsoft.com/office/drawing/2014/main" id="{9D088F35-7B38-4D85-8341-7BDC43F827F0}"/>
              </a:ext>
            </a:extLst>
          </p:cNvPr>
          <p:cNvSpPr txBox="1"/>
          <p:nvPr/>
        </p:nvSpPr>
        <p:spPr>
          <a:xfrm>
            <a:off x="4685323" y="5662246"/>
            <a:ext cx="6299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i="1">
              <a:cs typeface="Calibri"/>
            </a:endParaRPr>
          </a:p>
        </p:txBody>
      </p:sp>
      <p:sp>
        <p:nvSpPr>
          <p:cNvPr id="4" name="TextBox 3">
            <a:extLst>
              <a:ext uri="{FF2B5EF4-FFF2-40B4-BE49-F238E27FC236}">
                <a16:creationId xmlns:a16="http://schemas.microsoft.com/office/drawing/2014/main" id="{B6DE5C27-CB63-4B19-AF9E-AD33FEC238A1}"/>
              </a:ext>
            </a:extLst>
          </p:cNvPr>
          <p:cNvSpPr txBox="1"/>
          <p:nvPr/>
        </p:nvSpPr>
        <p:spPr>
          <a:xfrm>
            <a:off x="6307015" y="1441938"/>
            <a:ext cx="5322275" cy="69249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dirty="0">
                <a:cs typeface="Calibri"/>
              </a:rPr>
              <a:t>Colleges </a:t>
            </a:r>
          </a:p>
          <a:p>
            <a:pPr marL="285750" indent="-285750">
              <a:buFont typeface="Arial"/>
              <a:buChar char="•"/>
            </a:pPr>
            <a:r>
              <a:rPr lang="en-US" sz="2400" dirty="0">
                <a:cs typeface="Calibri"/>
              </a:rPr>
              <a:t>Sixth Form</a:t>
            </a:r>
          </a:p>
          <a:p>
            <a:pPr marL="285750" indent="-285750">
              <a:buFont typeface="Arial"/>
              <a:buChar char="•"/>
            </a:pPr>
            <a:r>
              <a:rPr lang="en-US" sz="2400" dirty="0">
                <a:cs typeface="Calibri"/>
              </a:rPr>
              <a:t>Apprenticeships</a:t>
            </a:r>
          </a:p>
          <a:p>
            <a:pPr marL="285750" indent="-285750">
              <a:buFont typeface="Arial"/>
              <a:buChar char="•"/>
            </a:pPr>
            <a:r>
              <a:rPr lang="en-US" sz="2400" dirty="0">
                <a:cs typeface="Calibri"/>
              </a:rPr>
              <a:t>Traineeships</a:t>
            </a:r>
          </a:p>
          <a:p>
            <a:pPr marL="285750" indent="-285750">
              <a:buFont typeface="Arial"/>
              <a:buChar char="•"/>
            </a:pPr>
            <a:r>
              <a:rPr lang="en-US" sz="2400" dirty="0">
                <a:cs typeface="Calibri"/>
              </a:rPr>
              <a:t>Military Prep College</a:t>
            </a:r>
          </a:p>
          <a:p>
            <a:pPr marL="285750" indent="-285750">
              <a:buFont typeface="Arial"/>
              <a:buChar char="•"/>
            </a:pPr>
            <a:r>
              <a:rPr lang="en-US" sz="2400" dirty="0">
                <a:cs typeface="Calibri"/>
              </a:rPr>
              <a:t>P16 Qualifications and what they all mean</a:t>
            </a:r>
          </a:p>
          <a:p>
            <a:pPr marL="285750" indent="-285750">
              <a:buFont typeface="Arial"/>
              <a:buChar char="•"/>
            </a:pPr>
            <a:r>
              <a:rPr lang="en-US" sz="2400" dirty="0">
                <a:cs typeface="Calibri"/>
              </a:rPr>
              <a:t>University &amp; UCAS </a:t>
            </a:r>
          </a:p>
          <a:p>
            <a:pPr marL="285750" indent="-285750">
              <a:buFont typeface="Arial"/>
              <a:buChar char="•"/>
            </a:pPr>
            <a:r>
              <a:rPr lang="en-US" sz="2400" dirty="0">
                <a:cs typeface="Calibri"/>
              </a:rPr>
              <a:t>What is a Russell Group University?</a:t>
            </a:r>
          </a:p>
          <a:p>
            <a:pPr marL="285750" indent="-285750">
              <a:buFont typeface="Arial"/>
              <a:buChar char="•"/>
            </a:pPr>
            <a:r>
              <a:rPr lang="en-US" sz="2400" dirty="0">
                <a:cs typeface="Calibri"/>
              </a:rPr>
              <a:t>Resources to help you</a:t>
            </a:r>
          </a:p>
          <a:p>
            <a:pPr marL="285750" indent="-285750">
              <a:buFont typeface="Arial"/>
              <a:buChar char="•"/>
            </a:pPr>
            <a:r>
              <a:rPr lang="en-US" sz="2400" dirty="0">
                <a:cs typeface="Calibri"/>
              </a:rPr>
              <a:t>Ideas to develop your self</a:t>
            </a:r>
          </a:p>
          <a:p>
            <a:pPr marL="285750" indent="-285750">
              <a:buFont typeface="Arial,Sans-Serif"/>
              <a:buChar char="•"/>
            </a:pPr>
            <a:r>
              <a:rPr lang="en-US" sz="2400" dirty="0">
                <a:ea typeface="+mn-lt"/>
                <a:cs typeface="+mn-lt"/>
              </a:rPr>
              <a:t>Your next steps</a:t>
            </a:r>
          </a:p>
          <a:p>
            <a:pPr marL="285750" indent="-285750">
              <a:buFont typeface="Arial"/>
              <a:buChar char="•"/>
            </a:pPr>
            <a:r>
              <a:rPr lang="en-US" sz="2400" dirty="0">
                <a:cs typeface="Calibri"/>
              </a:rPr>
              <a:t>Q&amp;A</a:t>
            </a:r>
          </a:p>
          <a:p>
            <a:pPr marL="285750" indent="-285750">
              <a:buFont typeface="Arial"/>
              <a:buChar char="•"/>
            </a:pPr>
            <a:endParaRPr lang="en-US" sz="2400">
              <a:cs typeface="Calibri"/>
            </a:endParaRPr>
          </a:p>
          <a:p>
            <a:pPr marL="285750" indent="-285750">
              <a:buFont typeface="Arial"/>
              <a:buChar char="•"/>
            </a:pPr>
            <a:endParaRPr lang="en-US">
              <a:cs typeface="Calibri"/>
            </a:endParaRPr>
          </a:p>
          <a:p>
            <a:pPr marL="285750" indent="-285750">
              <a:buFont typeface="Arial"/>
              <a:buChar char="•"/>
            </a:pPr>
            <a:endParaRPr lang="en-US">
              <a:cs typeface="Calibri"/>
            </a:endParaRPr>
          </a:p>
          <a:p>
            <a:pPr marL="285750" indent="-285750">
              <a:buFont typeface="Arial"/>
              <a:buChar char="•"/>
            </a:pPr>
            <a:endParaRPr lang="en-US">
              <a:cs typeface="Calibri"/>
            </a:endParaRPr>
          </a:p>
          <a:p>
            <a:pPr marL="285750" indent="-285750">
              <a:buFont typeface="Arial"/>
              <a:buChar char="•"/>
            </a:pPr>
            <a:endParaRPr lang="en-US">
              <a:cs typeface="Calibri"/>
            </a:endParaRPr>
          </a:p>
          <a:p>
            <a:pPr marL="285750" indent="-285750">
              <a:buFont typeface="Arial"/>
              <a:buChar char="•"/>
            </a:pPr>
            <a:endParaRPr lang="en-US">
              <a:cs typeface="Calibri"/>
            </a:endParaRPr>
          </a:p>
          <a:p>
            <a:pPr marL="285750" indent="-285750">
              <a:buFont typeface="Arial"/>
              <a:buChar char="•"/>
            </a:pPr>
            <a:endParaRPr lang="en-US">
              <a:cs typeface="Calibri"/>
            </a:endParaRPr>
          </a:p>
        </p:txBody>
      </p:sp>
      <p:pic>
        <p:nvPicPr>
          <p:cNvPr id="10" name="Picture 9">
            <a:extLst>
              <a:ext uri="{FF2B5EF4-FFF2-40B4-BE49-F238E27FC236}">
                <a16:creationId xmlns:a16="http://schemas.microsoft.com/office/drawing/2014/main" id="{98001302-CA75-31CB-5CC1-5A3B3D77BC56}"/>
              </a:ext>
            </a:extLst>
          </p:cNvPr>
          <p:cNvPicPr>
            <a:picLocks noChangeAspect="1"/>
          </p:cNvPicPr>
          <p:nvPr/>
        </p:nvPicPr>
        <p:blipFill>
          <a:blip r:embed="rId3"/>
          <a:stretch>
            <a:fillRect/>
          </a:stretch>
        </p:blipFill>
        <p:spPr>
          <a:xfrm>
            <a:off x="4265595" y="449711"/>
            <a:ext cx="1117886" cy="1587608"/>
          </a:xfrm>
          <a:prstGeom prst="rect">
            <a:avLst/>
          </a:prstGeom>
        </p:spPr>
      </p:pic>
    </p:spTree>
    <p:extLst>
      <p:ext uri="{BB962C8B-B14F-4D97-AF65-F5344CB8AC3E}">
        <p14:creationId xmlns:p14="http://schemas.microsoft.com/office/powerpoint/2010/main" val="1653681304"/>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AFE53-EDA3-4D8A-BB3D-FA3A6434CE81}"/>
              </a:ext>
            </a:extLst>
          </p:cNvPr>
          <p:cNvSpPr>
            <a:spLocks noGrp="1"/>
          </p:cNvSpPr>
          <p:nvPr>
            <p:ph type="title"/>
          </p:nvPr>
        </p:nvSpPr>
        <p:spPr>
          <a:xfrm>
            <a:off x="6295259" y="272827"/>
            <a:ext cx="6900705" cy="1325563"/>
          </a:xfrm>
        </p:spPr>
        <p:txBody>
          <a:bodyPr>
            <a:noAutofit/>
          </a:bodyPr>
          <a:lstStyle/>
          <a:p>
            <a:r>
              <a:rPr lang="en-US" sz="3600" b="1">
                <a:cs typeface="Calibri Light"/>
              </a:rPr>
              <a:t>Deciding what's best for you!</a:t>
            </a:r>
          </a:p>
        </p:txBody>
      </p:sp>
      <p:sp>
        <p:nvSpPr>
          <p:cNvPr id="17" name="Freeform: Shape 16">
            <a:extLst>
              <a:ext uri="{FF2B5EF4-FFF2-40B4-BE49-F238E27FC236}">
                <a16:creationId xmlns:a16="http://schemas.microsoft.com/office/drawing/2014/main" id="{DCFD1A13-2B88-47B7-AAE9-AD6F3296E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F5CE4102-C93A-420A-98A7-5A7DD0C5C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4" descr="Logo&#10;&#10;Description automatically generated">
            <a:extLst>
              <a:ext uri="{FF2B5EF4-FFF2-40B4-BE49-F238E27FC236}">
                <a16:creationId xmlns:a16="http://schemas.microsoft.com/office/drawing/2014/main" id="{4E93CE85-5C1B-4D68-B36C-8B908116154F}"/>
              </a:ext>
            </a:extLst>
          </p:cNvPr>
          <p:cNvPicPr>
            <a:picLocks noChangeAspect="1"/>
          </p:cNvPicPr>
          <p:nvPr/>
        </p:nvPicPr>
        <p:blipFill>
          <a:blip r:embed="rId3"/>
          <a:stretch>
            <a:fillRect/>
          </a:stretch>
        </p:blipFill>
        <p:spPr>
          <a:xfrm>
            <a:off x="3884856" y="127855"/>
            <a:ext cx="1491517" cy="2020521"/>
          </a:xfrm>
          <a:prstGeom prst="rect">
            <a:avLst/>
          </a:prstGeom>
        </p:spPr>
      </p:pic>
      <p:pic>
        <p:nvPicPr>
          <p:cNvPr id="6" name="Picture 6">
            <a:hlinkClick r:id="" action="ppaction://media"/>
            <a:extLst>
              <a:ext uri="{FF2B5EF4-FFF2-40B4-BE49-F238E27FC236}">
                <a16:creationId xmlns:a16="http://schemas.microsoft.com/office/drawing/2014/main" id="{5A7B1082-3526-4B53-A7C1-E78B8F1C0FC4}"/>
              </a:ext>
            </a:extLst>
          </p:cNvPr>
          <p:cNvPicPr>
            <a:picLocks noGrp="1" noRot="1" noChangeAspect="1"/>
          </p:cNvPicPr>
          <p:nvPr>
            <p:ph idx="1"/>
            <a:videoFile r:link="rId1"/>
          </p:nvPr>
        </p:nvPicPr>
        <p:blipFill>
          <a:blip r:embed="rId4"/>
          <a:stretch>
            <a:fillRect/>
          </a:stretch>
        </p:blipFill>
        <p:spPr>
          <a:xfrm>
            <a:off x="332154" y="166873"/>
            <a:ext cx="11703536" cy="6603997"/>
          </a:xfrm>
        </p:spPr>
      </p:pic>
    </p:spTree>
    <p:extLst>
      <p:ext uri="{BB962C8B-B14F-4D97-AF65-F5344CB8AC3E}">
        <p14:creationId xmlns:p14="http://schemas.microsoft.com/office/powerpoint/2010/main" val="3022883136"/>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947B8-C6DB-4DD8-B380-8BB4EA12CAE7}"/>
              </a:ext>
            </a:extLst>
          </p:cNvPr>
          <p:cNvSpPr>
            <a:spLocks noGrp="1"/>
          </p:cNvSpPr>
          <p:nvPr>
            <p:ph type="title"/>
          </p:nvPr>
        </p:nvSpPr>
        <p:spPr>
          <a:xfrm>
            <a:off x="6098724" y="1785219"/>
            <a:ext cx="6307771" cy="4929374"/>
          </a:xfrm>
        </p:spPr>
        <p:txBody>
          <a:bodyPr>
            <a:normAutofit fontScale="90000"/>
          </a:bodyPr>
          <a:lstStyle/>
          <a:p>
            <a:r>
              <a:rPr lang="en-US" b="1" dirty="0">
                <a:latin typeface="Calibri"/>
                <a:cs typeface="Calibri"/>
              </a:rPr>
              <a:t>1. Sixth Form</a:t>
            </a:r>
            <a:br>
              <a:rPr lang="en-US" b="1" dirty="0">
                <a:latin typeface="Calibri"/>
                <a:cs typeface="Calibri"/>
              </a:rPr>
            </a:br>
            <a:r>
              <a:rPr lang="en-US" b="1" dirty="0">
                <a:latin typeface="Calibri"/>
                <a:cs typeface="Calibri"/>
              </a:rPr>
              <a:t>2. Further Education Colleges</a:t>
            </a:r>
            <a:br>
              <a:rPr lang="en-US" b="1" dirty="0">
                <a:latin typeface="Calibri"/>
                <a:cs typeface="Calibri"/>
              </a:rPr>
            </a:br>
            <a:r>
              <a:rPr lang="en-US" b="1" dirty="0">
                <a:latin typeface="Calibri"/>
                <a:cs typeface="Calibri"/>
              </a:rPr>
              <a:t>3. Apprenticeship</a:t>
            </a:r>
            <a:br>
              <a:rPr lang="en-US" b="1" dirty="0">
                <a:latin typeface="Calibri"/>
                <a:cs typeface="Calibri"/>
              </a:rPr>
            </a:br>
            <a:r>
              <a:rPr lang="en-US" b="1" dirty="0">
                <a:latin typeface="Calibri"/>
                <a:ea typeface="+mj-lt"/>
                <a:cs typeface="Calibri"/>
              </a:rPr>
              <a:t>4. Traineeship/Pre-Apprenticeship</a:t>
            </a:r>
            <a:br>
              <a:rPr lang="en-US" b="1" dirty="0">
                <a:latin typeface="Calibri"/>
                <a:ea typeface="+mj-lt"/>
                <a:cs typeface="Calibri"/>
              </a:rPr>
            </a:br>
            <a:r>
              <a:rPr lang="en-US" b="1" dirty="0">
                <a:latin typeface="Calibri"/>
                <a:ea typeface="+mj-lt"/>
                <a:cs typeface="Calibri"/>
              </a:rPr>
              <a:t>5. Specialist Provision e.g. Sports Scholarships, Military Prep</a:t>
            </a:r>
            <a:br>
              <a:rPr lang="en-US" b="1" dirty="0">
                <a:latin typeface="Calibri"/>
                <a:ea typeface="+mj-lt"/>
                <a:cs typeface="Calibri"/>
              </a:rPr>
            </a:br>
            <a:r>
              <a:rPr lang="en-US" b="1" dirty="0">
                <a:latin typeface="Calibri"/>
                <a:ea typeface="+mj-lt"/>
                <a:cs typeface="Calibri"/>
              </a:rPr>
              <a:t> </a:t>
            </a:r>
            <a:br>
              <a:rPr lang="en-US" b="1" dirty="0">
                <a:latin typeface="Calibri"/>
                <a:cs typeface="Calibri"/>
              </a:rPr>
            </a:br>
            <a:endParaRPr lang="en-US" b="1" dirty="0">
              <a:latin typeface="Calibri"/>
              <a:ea typeface="+mj-lt"/>
              <a:cs typeface="Calibri"/>
            </a:endParaRPr>
          </a:p>
          <a:p>
            <a:endParaRPr lang="en-US">
              <a:cs typeface="Calibri Light"/>
            </a:endParaRPr>
          </a:p>
        </p:txBody>
      </p:sp>
      <p:sp>
        <p:nvSpPr>
          <p:cNvPr id="17" name="Freeform: Shape 16">
            <a:extLst>
              <a:ext uri="{FF2B5EF4-FFF2-40B4-BE49-F238E27FC236}">
                <a16:creationId xmlns:a16="http://schemas.microsoft.com/office/drawing/2014/main" id="{DCFD1A13-2B88-47B7-AAE9-AD6F3296E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F5CE4102-C93A-420A-98A7-5A7DD0C5C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Content Placeholder 5">
            <a:extLst>
              <a:ext uri="{FF2B5EF4-FFF2-40B4-BE49-F238E27FC236}">
                <a16:creationId xmlns:a16="http://schemas.microsoft.com/office/drawing/2014/main" id="{B36ED815-451C-FC39-7ECB-F21E331CF1A5}"/>
              </a:ext>
            </a:extLst>
          </p:cNvPr>
          <p:cNvSpPr>
            <a:spLocks noGrp="1"/>
          </p:cNvSpPr>
          <p:nvPr>
            <p:ph idx="1"/>
          </p:nvPr>
        </p:nvSpPr>
        <p:spPr>
          <a:xfrm>
            <a:off x="6297705" y="337483"/>
            <a:ext cx="5862918" cy="1034397"/>
          </a:xfrm>
        </p:spPr>
        <p:txBody>
          <a:bodyPr vert="horz" lIns="91440" tIns="45720" rIns="91440" bIns="45720" rtlCol="0" anchor="t">
            <a:noAutofit/>
          </a:bodyPr>
          <a:lstStyle/>
          <a:p>
            <a:pPr marL="0" indent="0">
              <a:buNone/>
            </a:pPr>
            <a:r>
              <a:rPr lang="en-US" sz="4000" b="1" dirty="0">
                <a:cs typeface="Calibri"/>
              </a:rPr>
              <a:t>Your options after Year 11</a:t>
            </a:r>
          </a:p>
        </p:txBody>
      </p:sp>
      <p:pic>
        <p:nvPicPr>
          <p:cNvPr id="11" name="Picture 11">
            <a:extLst>
              <a:ext uri="{FF2B5EF4-FFF2-40B4-BE49-F238E27FC236}">
                <a16:creationId xmlns:a16="http://schemas.microsoft.com/office/drawing/2014/main" id="{7BF3B542-7B4D-B968-BABD-87388B5ABB29}"/>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66133" y="1682317"/>
            <a:ext cx="3867614" cy="3342538"/>
          </a:xfrm>
          <a:prstGeom prst="rect">
            <a:avLst/>
          </a:prstGeom>
        </p:spPr>
      </p:pic>
      <p:pic>
        <p:nvPicPr>
          <p:cNvPr id="4" name="Picture 3">
            <a:extLst>
              <a:ext uri="{FF2B5EF4-FFF2-40B4-BE49-F238E27FC236}">
                <a16:creationId xmlns:a16="http://schemas.microsoft.com/office/drawing/2014/main" id="{C0ABABD4-94BB-B3F4-ADA5-F986C755BE8A}"/>
              </a:ext>
            </a:extLst>
          </p:cNvPr>
          <p:cNvPicPr>
            <a:picLocks noChangeAspect="1"/>
          </p:cNvPicPr>
          <p:nvPr/>
        </p:nvPicPr>
        <p:blipFill>
          <a:blip r:embed="rId4"/>
          <a:stretch>
            <a:fillRect/>
          </a:stretch>
        </p:blipFill>
        <p:spPr>
          <a:xfrm>
            <a:off x="4358670" y="549556"/>
            <a:ext cx="1052855" cy="1495252"/>
          </a:xfrm>
          <a:prstGeom prst="rect">
            <a:avLst/>
          </a:prstGeom>
        </p:spPr>
      </p:pic>
    </p:spTree>
    <p:extLst>
      <p:ext uri="{BB962C8B-B14F-4D97-AF65-F5344CB8AC3E}">
        <p14:creationId xmlns:p14="http://schemas.microsoft.com/office/powerpoint/2010/main" val="3037477984"/>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AFE53-EDA3-4D8A-BB3D-FA3A6434CE81}"/>
              </a:ext>
            </a:extLst>
          </p:cNvPr>
          <p:cNvSpPr>
            <a:spLocks noGrp="1"/>
          </p:cNvSpPr>
          <p:nvPr>
            <p:ph type="title"/>
          </p:nvPr>
        </p:nvSpPr>
        <p:spPr>
          <a:xfrm>
            <a:off x="6588335" y="243520"/>
            <a:ext cx="5034783" cy="1325563"/>
          </a:xfrm>
        </p:spPr>
        <p:txBody>
          <a:bodyPr>
            <a:normAutofit/>
          </a:bodyPr>
          <a:lstStyle/>
          <a:p>
            <a:r>
              <a:rPr lang="en-US" b="1">
                <a:cs typeface="Calibri Light"/>
              </a:rPr>
              <a:t>Sixth Form </a:t>
            </a:r>
          </a:p>
        </p:txBody>
      </p:sp>
      <p:sp>
        <p:nvSpPr>
          <p:cNvPr id="17" name="Freeform: Shape 16">
            <a:extLst>
              <a:ext uri="{FF2B5EF4-FFF2-40B4-BE49-F238E27FC236}">
                <a16:creationId xmlns:a16="http://schemas.microsoft.com/office/drawing/2014/main" id="{DCFD1A13-2B88-47B7-AAE9-AD6F3296E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F5CE4102-C93A-420A-98A7-5A7DD0C5C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2B228FE-3686-40E7-B016-80AC7999CDBC}"/>
              </a:ext>
            </a:extLst>
          </p:cNvPr>
          <p:cNvSpPr>
            <a:spLocks noGrp="1"/>
          </p:cNvSpPr>
          <p:nvPr>
            <p:ph idx="1"/>
          </p:nvPr>
        </p:nvSpPr>
        <p:spPr>
          <a:xfrm>
            <a:off x="6387626" y="1504290"/>
            <a:ext cx="5738168" cy="3806914"/>
          </a:xfrm>
        </p:spPr>
        <p:txBody>
          <a:bodyPr vert="horz" lIns="91440" tIns="45720" rIns="91440" bIns="45720" rtlCol="0" anchor="t">
            <a:normAutofit lnSpcReduction="10000"/>
          </a:bodyPr>
          <a:lstStyle/>
          <a:p>
            <a:pPr marL="0" indent="0">
              <a:buNone/>
            </a:pPr>
            <a:r>
              <a:rPr lang="en-US" sz="1600" b="1" dirty="0">
                <a:latin typeface="Calibri Light"/>
                <a:ea typeface="+mn-lt"/>
                <a:cs typeface="+mn-lt"/>
              </a:rPr>
              <a:t>Sixth Form - </a:t>
            </a:r>
            <a:r>
              <a:rPr lang="en-US" sz="1600" b="1" dirty="0">
                <a:latin typeface="Calibri Light"/>
                <a:cs typeface="Calibri"/>
              </a:rPr>
              <a:t>a sixth form college is an educational institution in where students aged 16 to 19 typically study for advanced school-level qualifications, such as A-levels, BTEC and the International Baccalaureate Diploma, or school-level qualifications such as GCSEs. </a:t>
            </a:r>
            <a:endParaRPr lang="en-US" sz="1600" b="1" dirty="0">
              <a:latin typeface="Calibri Light"/>
              <a:ea typeface="+mn-lt"/>
              <a:cs typeface="+mn-lt"/>
            </a:endParaRPr>
          </a:p>
          <a:p>
            <a:pPr marL="0" indent="0">
              <a:buNone/>
            </a:pPr>
            <a:r>
              <a:rPr lang="en-US" sz="1600" b="1" dirty="0">
                <a:latin typeface="Calibri Light"/>
                <a:cs typeface="Calibri"/>
              </a:rPr>
              <a:t>Sixth forms, usually, prepare you for university or higher level apprenticeships or Employment</a:t>
            </a:r>
            <a:endParaRPr lang="en-US" sz="1600" b="1" dirty="0">
              <a:latin typeface="Calibri Light"/>
              <a:ea typeface="+mn-lt"/>
              <a:cs typeface="+mn-lt"/>
            </a:endParaRPr>
          </a:p>
          <a:p>
            <a:pPr marL="457200" indent="-457200"/>
            <a:r>
              <a:rPr lang="en-US" sz="1600" b="1" dirty="0">
                <a:latin typeface="Calibri Light"/>
                <a:ea typeface="+mn-lt"/>
                <a:cs typeface="+mn-lt"/>
              </a:rPr>
              <a:t>Gospel Oak</a:t>
            </a:r>
          </a:p>
          <a:p>
            <a:pPr marL="457200" indent="-457200"/>
            <a:r>
              <a:rPr lang="en-US" sz="1600" b="1" dirty="0">
                <a:latin typeface="Calibri Light"/>
                <a:ea typeface="+mn-lt"/>
                <a:cs typeface="+mn-lt"/>
              </a:rPr>
              <a:t>Dudley 6th</a:t>
            </a:r>
            <a:r>
              <a:rPr lang="en-US" sz="1600" b="1" dirty="0">
                <a:latin typeface="Calibri Light"/>
                <a:cs typeface="Calibri"/>
              </a:rPr>
              <a:t> </a:t>
            </a:r>
          </a:p>
          <a:p>
            <a:pPr marL="457200" indent="-457200"/>
            <a:r>
              <a:rPr lang="en-US" sz="1600" b="1" dirty="0">
                <a:latin typeface="Calibri Light"/>
                <a:cs typeface="Calibri"/>
              </a:rPr>
              <a:t>Central St </a:t>
            </a:r>
            <a:r>
              <a:rPr lang="en-US" sz="1600" b="1" dirty="0" err="1">
                <a:latin typeface="Calibri Light"/>
                <a:cs typeface="Calibri"/>
              </a:rPr>
              <a:t>Micheals</a:t>
            </a:r>
            <a:endParaRPr lang="en-US" sz="1600" b="1" dirty="0">
              <a:latin typeface="Calibri Light"/>
              <a:cs typeface="Calibri"/>
            </a:endParaRPr>
          </a:p>
          <a:p>
            <a:pPr marL="457200" indent="-457200"/>
            <a:r>
              <a:rPr lang="en-US" sz="1600" b="1" dirty="0">
                <a:latin typeface="Calibri Light"/>
                <a:cs typeface="Calibri"/>
              </a:rPr>
              <a:t>King Edward’s</a:t>
            </a:r>
          </a:p>
          <a:p>
            <a:pPr marL="0" indent="0">
              <a:buNone/>
            </a:pPr>
            <a:r>
              <a:rPr lang="en-US" sz="1600" b="1" dirty="0">
                <a:latin typeface="Calibri Light"/>
                <a:cs typeface="Calibri"/>
              </a:rPr>
              <a:t>Entry requirements are usually 5 GCSEs at grade 4-6 including </a:t>
            </a:r>
            <a:r>
              <a:rPr lang="en-US" sz="1600" b="1" dirty="0" err="1">
                <a:latin typeface="Calibri Light"/>
                <a:cs typeface="Calibri"/>
              </a:rPr>
              <a:t>maths</a:t>
            </a:r>
            <a:r>
              <a:rPr lang="en-US" sz="1600" b="1" dirty="0">
                <a:latin typeface="Calibri Light"/>
                <a:cs typeface="Calibri"/>
              </a:rPr>
              <a:t> and English. Some subject may require a higher grade – e.g. A Level </a:t>
            </a:r>
            <a:r>
              <a:rPr lang="en-US" sz="1600" b="1" dirty="0" err="1">
                <a:latin typeface="Calibri Light"/>
                <a:cs typeface="Calibri"/>
              </a:rPr>
              <a:t>maths</a:t>
            </a:r>
            <a:r>
              <a:rPr lang="en-US" sz="1600" b="1" dirty="0">
                <a:latin typeface="Calibri Light"/>
                <a:cs typeface="Calibri"/>
              </a:rPr>
              <a:t> or biology which require you to have a 6</a:t>
            </a:r>
            <a:endParaRPr lang="en-US" sz="1300" b="1" dirty="0">
              <a:latin typeface="Calibri Light"/>
              <a:cs typeface="Calibri"/>
            </a:endParaRPr>
          </a:p>
          <a:p>
            <a:endParaRPr lang="en-US" sz="1300" b="1" dirty="0">
              <a:latin typeface="Calibri Light"/>
              <a:cs typeface="Calibri"/>
            </a:endParaRPr>
          </a:p>
          <a:p>
            <a:endParaRPr lang="en-US" sz="1300" b="1" dirty="0">
              <a:latin typeface="Calibri Light"/>
              <a:cs typeface="Calibri"/>
            </a:endParaRPr>
          </a:p>
        </p:txBody>
      </p:sp>
      <p:sp>
        <p:nvSpPr>
          <p:cNvPr id="9" name="TextBox 8">
            <a:extLst>
              <a:ext uri="{FF2B5EF4-FFF2-40B4-BE49-F238E27FC236}">
                <a16:creationId xmlns:a16="http://schemas.microsoft.com/office/drawing/2014/main" id="{3D4B5AAF-E4C0-4153-8034-641D1D634F94}"/>
              </a:ext>
            </a:extLst>
          </p:cNvPr>
          <p:cNvSpPr txBox="1"/>
          <p:nvPr/>
        </p:nvSpPr>
        <p:spPr>
          <a:xfrm>
            <a:off x="4402016" y="5310554"/>
            <a:ext cx="734450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i="1" dirty="0"/>
              <a:t>Consider: Sixth forms operate like schools, limited subjects, 2 pathways A level or BTEC, you can go to ANY sixth form, staying on your own sixth form, teachers know you, familiar/family like environment, close to home. However you may want a fresh start, meet new people, may not have the grades to stay.</a:t>
            </a:r>
            <a:endParaRPr lang="en-US" i="1" dirty="0">
              <a:cs typeface="Calibri"/>
            </a:endParaRPr>
          </a:p>
        </p:txBody>
      </p:sp>
      <p:pic>
        <p:nvPicPr>
          <p:cNvPr id="12" name="Picture 11">
            <a:extLst>
              <a:ext uri="{FF2B5EF4-FFF2-40B4-BE49-F238E27FC236}">
                <a16:creationId xmlns:a16="http://schemas.microsoft.com/office/drawing/2014/main" id="{BCAA0646-DD2C-E2F5-FA64-D5E05FCDD713}"/>
              </a:ext>
            </a:extLst>
          </p:cNvPr>
          <p:cNvPicPr>
            <a:picLocks noChangeAspect="1"/>
          </p:cNvPicPr>
          <p:nvPr/>
        </p:nvPicPr>
        <p:blipFill>
          <a:blip r:embed="rId2"/>
          <a:stretch>
            <a:fillRect/>
          </a:stretch>
        </p:blipFill>
        <p:spPr>
          <a:xfrm>
            <a:off x="4052006" y="394761"/>
            <a:ext cx="1141153" cy="1620651"/>
          </a:xfrm>
          <a:prstGeom prst="rect">
            <a:avLst/>
          </a:prstGeom>
        </p:spPr>
      </p:pic>
    </p:spTree>
    <p:extLst>
      <p:ext uri="{BB962C8B-B14F-4D97-AF65-F5344CB8AC3E}">
        <p14:creationId xmlns:p14="http://schemas.microsoft.com/office/powerpoint/2010/main" val="3881451474"/>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947B8-C6DB-4DD8-B380-8BB4EA12CAE7}"/>
              </a:ext>
            </a:extLst>
          </p:cNvPr>
          <p:cNvSpPr>
            <a:spLocks noGrp="1"/>
          </p:cNvSpPr>
          <p:nvPr>
            <p:ph type="title"/>
          </p:nvPr>
        </p:nvSpPr>
        <p:spPr>
          <a:xfrm>
            <a:off x="6412489" y="458443"/>
            <a:ext cx="5034783" cy="1325563"/>
          </a:xfrm>
        </p:spPr>
        <p:txBody>
          <a:bodyPr>
            <a:normAutofit/>
          </a:bodyPr>
          <a:lstStyle/>
          <a:p>
            <a:r>
              <a:rPr lang="en-US" b="1">
                <a:latin typeface="Calibri"/>
                <a:cs typeface="Calibri"/>
              </a:rPr>
              <a:t>Further Education Colleges </a:t>
            </a:r>
            <a:endParaRPr lang="en-US">
              <a:ea typeface="+mj-lt"/>
              <a:cs typeface="+mj-lt"/>
            </a:endParaRPr>
          </a:p>
          <a:p>
            <a:endParaRPr lang="en-US">
              <a:cs typeface="Calibri Light"/>
            </a:endParaRPr>
          </a:p>
        </p:txBody>
      </p:sp>
      <p:sp>
        <p:nvSpPr>
          <p:cNvPr id="17" name="Freeform: Shape 16">
            <a:extLst>
              <a:ext uri="{FF2B5EF4-FFF2-40B4-BE49-F238E27FC236}">
                <a16:creationId xmlns:a16="http://schemas.microsoft.com/office/drawing/2014/main" id="{DCFD1A13-2B88-47B7-AAE9-AD6F3296E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F5CE4102-C93A-420A-98A7-5A7DD0C5C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AE90198-7788-4A2D-8299-7CE7C7AFE104}"/>
              </a:ext>
            </a:extLst>
          </p:cNvPr>
          <p:cNvSpPr>
            <a:spLocks noGrp="1"/>
          </p:cNvSpPr>
          <p:nvPr>
            <p:ph idx="1"/>
          </p:nvPr>
        </p:nvSpPr>
        <p:spPr>
          <a:xfrm>
            <a:off x="6504857" y="1445675"/>
            <a:ext cx="5073860" cy="3611530"/>
          </a:xfrm>
        </p:spPr>
        <p:txBody>
          <a:bodyPr vert="horz" lIns="91440" tIns="45720" rIns="91440" bIns="45720" rtlCol="0" anchor="t">
            <a:noAutofit/>
          </a:bodyPr>
          <a:lstStyle/>
          <a:p>
            <a:pPr marL="0" indent="0">
              <a:buNone/>
            </a:pPr>
            <a:r>
              <a:rPr lang="en-US" sz="1600" b="1" dirty="0">
                <a:latin typeface="Calibri Light"/>
                <a:ea typeface="+mn-lt"/>
                <a:cs typeface="+mn-lt"/>
              </a:rPr>
              <a:t>FE colleges generally offer vocational (work-related) and specialist qualifications. Examples might include qualifications in construction, hair and beauty, animal care, travel and tourism, Game Design, etc. They tend to provide courses for 16-18 year </a:t>
            </a:r>
            <a:r>
              <a:rPr lang="en-US" sz="1600" b="1" dirty="0" err="1">
                <a:latin typeface="Calibri Light"/>
                <a:ea typeface="+mn-lt"/>
                <a:cs typeface="+mn-lt"/>
              </a:rPr>
              <a:t>olds</a:t>
            </a:r>
            <a:r>
              <a:rPr lang="en-US" sz="1600" b="1" dirty="0">
                <a:latin typeface="Calibri Light"/>
                <a:ea typeface="+mn-lt"/>
                <a:cs typeface="+mn-lt"/>
              </a:rPr>
              <a:t> as well as adult learners. FE colleges offer a wide range of courses at a variety of levels. There are also specialist colleges e.g. Music, Performing Arts </a:t>
            </a:r>
            <a:endParaRPr lang="en-US" sz="1600" b="1" dirty="0">
              <a:latin typeface="Calibri Light"/>
              <a:cs typeface="Calibri"/>
            </a:endParaRPr>
          </a:p>
          <a:p>
            <a:r>
              <a:rPr lang="en-US" sz="1600" b="1" dirty="0" err="1">
                <a:latin typeface="Calibri Light"/>
                <a:cs typeface="Calibri"/>
              </a:rPr>
              <a:t>Sandwell</a:t>
            </a:r>
            <a:r>
              <a:rPr lang="en-US" sz="1600" b="1" dirty="0">
                <a:latin typeface="Calibri Light"/>
                <a:cs typeface="Calibri"/>
              </a:rPr>
              <a:t> College</a:t>
            </a:r>
          </a:p>
          <a:p>
            <a:r>
              <a:rPr lang="en-US" sz="1600" b="1" dirty="0">
                <a:latin typeface="Calibri Light"/>
                <a:cs typeface="Calibri"/>
              </a:rPr>
              <a:t>BCU</a:t>
            </a:r>
          </a:p>
          <a:p>
            <a:r>
              <a:rPr lang="en-US" sz="1600" b="1" dirty="0">
                <a:latin typeface="Calibri Light"/>
                <a:cs typeface="Calibri"/>
              </a:rPr>
              <a:t>Dudley College </a:t>
            </a:r>
          </a:p>
          <a:p>
            <a:r>
              <a:rPr lang="en-US" sz="1600" b="1" dirty="0" err="1">
                <a:latin typeface="Calibri Light"/>
                <a:cs typeface="Calibri"/>
              </a:rPr>
              <a:t>Halesowen</a:t>
            </a:r>
            <a:r>
              <a:rPr lang="en-US" sz="1600" b="1" dirty="0">
                <a:latin typeface="Calibri Light"/>
                <a:cs typeface="Calibri"/>
              </a:rPr>
              <a:t> College</a:t>
            </a:r>
          </a:p>
          <a:p>
            <a:r>
              <a:rPr lang="en-US" sz="1600" b="1" dirty="0">
                <a:latin typeface="Calibri Light"/>
                <a:cs typeface="Calibri"/>
              </a:rPr>
              <a:t>King Edwards is a college, but highly academic, for A levels only  (6 GCSEs grade 6 or above)</a:t>
            </a:r>
          </a:p>
          <a:p>
            <a:endParaRPr lang="en-US" sz="1600" b="1" dirty="0">
              <a:cs typeface="Calibri"/>
            </a:endParaRPr>
          </a:p>
        </p:txBody>
      </p:sp>
      <p:pic>
        <p:nvPicPr>
          <p:cNvPr id="9" name="Picture 10" descr="Halesowen College Campus | Educational | Greswolde ...">
            <a:extLst>
              <a:ext uri="{FF2B5EF4-FFF2-40B4-BE49-F238E27FC236}">
                <a16:creationId xmlns:a16="http://schemas.microsoft.com/office/drawing/2014/main" id="{1A91E466-8733-4AB0-BB97-1D071AC55B7D}"/>
              </a:ext>
            </a:extLst>
          </p:cNvPr>
          <p:cNvPicPr>
            <a:picLocks noChangeAspect="1"/>
          </p:cNvPicPr>
          <p:nvPr/>
        </p:nvPicPr>
        <p:blipFill>
          <a:blip r:embed="rId2"/>
          <a:stretch>
            <a:fillRect/>
          </a:stretch>
        </p:blipFill>
        <p:spPr>
          <a:xfrm>
            <a:off x="621323" y="2554591"/>
            <a:ext cx="3729892" cy="2491278"/>
          </a:xfrm>
          <a:prstGeom prst="rect">
            <a:avLst/>
          </a:prstGeom>
        </p:spPr>
      </p:pic>
      <p:sp>
        <p:nvSpPr>
          <p:cNvPr id="11" name="TextBox 10">
            <a:extLst>
              <a:ext uri="{FF2B5EF4-FFF2-40B4-BE49-F238E27FC236}">
                <a16:creationId xmlns:a16="http://schemas.microsoft.com/office/drawing/2014/main" id="{9D088F35-7B38-4D85-8341-7BDC43F827F0}"/>
              </a:ext>
            </a:extLst>
          </p:cNvPr>
          <p:cNvSpPr txBox="1"/>
          <p:nvPr/>
        </p:nvSpPr>
        <p:spPr>
          <a:xfrm>
            <a:off x="4685323" y="5662246"/>
            <a:ext cx="629919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i="1"/>
              <a:t>Consider travel times, access to public transport, course content.  Good idea to visit the Open Days and talk to the tutors. Good opportunity to make a new start. </a:t>
            </a:r>
            <a:endParaRPr lang="en-US" i="1">
              <a:cs typeface="Calibri"/>
            </a:endParaRPr>
          </a:p>
        </p:txBody>
      </p:sp>
      <p:pic>
        <p:nvPicPr>
          <p:cNvPr id="6" name="Picture 5">
            <a:extLst>
              <a:ext uri="{FF2B5EF4-FFF2-40B4-BE49-F238E27FC236}">
                <a16:creationId xmlns:a16="http://schemas.microsoft.com/office/drawing/2014/main" id="{F02FF822-DB92-F8B3-1F43-FC14B57C5914}"/>
              </a:ext>
            </a:extLst>
          </p:cNvPr>
          <p:cNvPicPr>
            <a:picLocks noChangeAspect="1"/>
          </p:cNvPicPr>
          <p:nvPr/>
        </p:nvPicPr>
        <p:blipFill>
          <a:blip r:embed="rId3"/>
          <a:stretch>
            <a:fillRect/>
          </a:stretch>
        </p:blipFill>
        <p:spPr>
          <a:xfrm>
            <a:off x="4351215" y="344520"/>
            <a:ext cx="1216041" cy="1727007"/>
          </a:xfrm>
          <a:prstGeom prst="rect">
            <a:avLst/>
          </a:prstGeom>
        </p:spPr>
      </p:pic>
    </p:spTree>
    <p:extLst>
      <p:ext uri="{BB962C8B-B14F-4D97-AF65-F5344CB8AC3E}">
        <p14:creationId xmlns:p14="http://schemas.microsoft.com/office/powerpoint/2010/main" val="305355493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AFE53-EDA3-4D8A-BB3D-FA3A6434CE81}"/>
              </a:ext>
            </a:extLst>
          </p:cNvPr>
          <p:cNvSpPr>
            <a:spLocks noGrp="1"/>
          </p:cNvSpPr>
          <p:nvPr>
            <p:ph type="title"/>
          </p:nvPr>
        </p:nvSpPr>
        <p:spPr>
          <a:xfrm>
            <a:off x="5234260" y="785611"/>
            <a:ext cx="5992540" cy="1314853"/>
          </a:xfrm>
        </p:spPr>
        <p:txBody>
          <a:bodyPr anchor="b">
            <a:normAutofit/>
          </a:bodyPr>
          <a:lstStyle/>
          <a:p>
            <a:pPr algn="ctr"/>
            <a:r>
              <a:rPr lang="en-US" sz="4000" b="1" dirty="0">
                <a:cs typeface="Calibri Light"/>
              </a:rPr>
              <a:t>Open Days Coming Soon</a:t>
            </a:r>
          </a:p>
        </p:txBody>
      </p:sp>
      <p:sp>
        <p:nvSpPr>
          <p:cNvPr id="7" name="Content Placeholder 6">
            <a:extLst>
              <a:ext uri="{FF2B5EF4-FFF2-40B4-BE49-F238E27FC236}">
                <a16:creationId xmlns:a16="http://schemas.microsoft.com/office/drawing/2014/main" id="{AC8C43EE-00BF-11CA-F59D-871544BB8908}"/>
              </a:ext>
            </a:extLst>
          </p:cNvPr>
          <p:cNvSpPr>
            <a:spLocks noGrp="1"/>
          </p:cNvSpPr>
          <p:nvPr>
            <p:ph idx="1"/>
          </p:nvPr>
        </p:nvSpPr>
        <p:spPr>
          <a:xfrm>
            <a:off x="4605575" y="2743937"/>
            <a:ext cx="7944609" cy="3108424"/>
          </a:xfrm>
        </p:spPr>
        <p:txBody>
          <a:bodyPr vert="horz" lIns="91440" tIns="45720" rIns="91440" bIns="45720" rtlCol="0" anchor="t">
            <a:normAutofit/>
          </a:bodyPr>
          <a:lstStyle/>
          <a:p>
            <a:pPr algn="ctr"/>
            <a:r>
              <a:rPr lang="en-US" sz="2400" b="1" dirty="0">
                <a:cs typeface="Calibri"/>
              </a:rPr>
              <a:t>Gospel Oak – Thursday 26</a:t>
            </a:r>
            <a:r>
              <a:rPr lang="en-US" sz="2400" b="1" baseline="30000" dirty="0">
                <a:cs typeface="Calibri"/>
              </a:rPr>
              <a:t>th</a:t>
            </a:r>
            <a:r>
              <a:rPr lang="en-US" sz="2400" b="1" dirty="0">
                <a:cs typeface="Calibri"/>
              </a:rPr>
              <a:t> October 5pm – 7pm</a:t>
            </a:r>
          </a:p>
          <a:p>
            <a:pPr algn="ctr"/>
            <a:r>
              <a:rPr lang="en-US" sz="2400" b="1" dirty="0">
                <a:cs typeface="Calibri"/>
              </a:rPr>
              <a:t>Dudley College 14</a:t>
            </a:r>
            <a:r>
              <a:rPr lang="en-US" sz="2400" b="1" baseline="30000" dirty="0">
                <a:cs typeface="Calibri"/>
              </a:rPr>
              <a:t>th</a:t>
            </a:r>
            <a:r>
              <a:rPr lang="en-US" sz="2400" b="1" dirty="0">
                <a:cs typeface="Calibri"/>
              </a:rPr>
              <a:t> October / 13</a:t>
            </a:r>
            <a:r>
              <a:rPr lang="en-US" sz="2400" b="1" baseline="30000" dirty="0">
                <a:cs typeface="Calibri"/>
              </a:rPr>
              <a:t>th</a:t>
            </a:r>
            <a:r>
              <a:rPr lang="en-US" sz="2400" b="1" dirty="0">
                <a:cs typeface="Calibri"/>
              </a:rPr>
              <a:t> January / 9</a:t>
            </a:r>
            <a:r>
              <a:rPr lang="en-US" sz="2400" b="1" baseline="30000" dirty="0">
                <a:cs typeface="Calibri"/>
              </a:rPr>
              <a:t>th</a:t>
            </a:r>
            <a:r>
              <a:rPr lang="en-US" sz="2400" b="1" dirty="0">
                <a:cs typeface="Calibri"/>
              </a:rPr>
              <a:t> March</a:t>
            </a:r>
          </a:p>
          <a:p>
            <a:pPr algn="ctr"/>
            <a:r>
              <a:rPr lang="en-US" sz="2400" b="1" dirty="0">
                <a:cs typeface="Calibri"/>
              </a:rPr>
              <a:t>King eds Saturday 14</a:t>
            </a:r>
            <a:r>
              <a:rPr lang="en-US" sz="2400" b="1" baseline="30000" dirty="0">
                <a:cs typeface="Calibri"/>
              </a:rPr>
              <a:t>th</a:t>
            </a:r>
            <a:r>
              <a:rPr lang="en-US" sz="2400" b="1" dirty="0">
                <a:cs typeface="Calibri"/>
              </a:rPr>
              <a:t> October 9am – 3pm </a:t>
            </a:r>
          </a:p>
          <a:p>
            <a:pPr marL="0" indent="0" algn="ctr">
              <a:buNone/>
            </a:pPr>
            <a:endParaRPr lang="en-US" sz="2400" b="1" dirty="0">
              <a:cs typeface="Calibri"/>
            </a:endParaRPr>
          </a:p>
          <a:p>
            <a:pPr marL="0" indent="0" algn="ctr">
              <a:buNone/>
            </a:pPr>
            <a:r>
              <a:rPr lang="en-US" sz="2400" b="1" dirty="0">
                <a:cs typeface="Calibri"/>
              </a:rPr>
              <a:t>Check individual provider web sites for other dates.</a:t>
            </a:r>
          </a:p>
          <a:p>
            <a:pPr algn="ctr"/>
            <a:endParaRPr lang="en-US" sz="2400" dirty="0">
              <a:cs typeface="Calibri"/>
            </a:endParaRPr>
          </a:p>
          <a:p>
            <a:endParaRPr lang="en-US" sz="2400" dirty="0">
              <a:cs typeface="Calibri"/>
            </a:endParaRPr>
          </a:p>
        </p:txBody>
      </p:sp>
      <p:sp>
        <p:nvSpPr>
          <p:cNvPr id="24" name="Rectangle 23">
            <a:extLst>
              <a:ext uri="{FF2B5EF4-FFF2-40B4-BE49-F238E27FC236}">
                <a16:creationId xmlns:a16="http://schemas.microsoft.com/office/drawing/2014/main" id="{85EE8969-963B-4684-B457-EC3E23FEE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
            <a:ext cx="4654296" cy="6861717"/>
          </a:xfrm>
          <a:prstGeom prst="rect">
            <a:avLst/>
          </a:prstGeom>
          <a:solidFill>
            <a:schemeClr val="bg1">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7E6E6"/>
              </a:solidFill>
              <a:effectLst/>
              <a:uLnTx/>
              <a:uFillTx/>
              <a:latin typeface="Calibri" panose="020F0502020204030204"/>
              <a:ea typeface="+mn-ea"/>
              <a:cs typeface="+mn-cs"/>
            </a:endParaRPr>
          </a:p>
        </p:txBody>
      </p:sp>
      <p:sp>
        <p:nvSpPr>
          <p:cNvPr id="26" name="Rounded Rectangle 13">
            <a:extLst>
              <a:ext uri="{FF2B5EF4-FFF2-40B4-BE49-F238E27FC236}">
                <a16:creationId xmlns:a16="http://schemas.microsoft.com/office/drawing/2014/main" id="{FF6CD192-AEC2-4532-8B04-F02223764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655" y="986164"/>
            <a:ext cx="3373935" cy="4358546"/>
          </a:xfrm>
          <a:prstGeom prst="roundRect">
            <a:avLst>
              <a:gd name="adj" fmla="val 2462"/>
            </a:avLst>
          </a:prstGeom>
          <a:solidFill>
            <a:schemeClr val="bg1"/>
          </a:solid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28" name="Straight Connector 27">
            <a:extLst>
              <a:ext uri="{FF2B5EF4-FFF2-40B4-BE49-F238E27FC236}">
                <a16:creationId xmlns:a16="http://schemas.microsoft.com/office/drawing/2014/main" id="{ED22D97A-9000-40A1-A671-A23DB8BF93C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54983" y="2422200"/>
            <a:ext cx="5486400"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3D4B5AAF-E4C0-4153-8034-641D1D634F94}"/>
              </a:ext>
            </a:extLst>
          </p:cNvPr>
          <p:cNvSpPr txBox="1"/>
          <p:nvPr/>
        </p:nvSpPr>
        <p:spPr>
          <a:xfrm>
            <a:off x="4742674" y="5310554"/>
            <a:ext cx="70038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i="1" dirty="0">
                <a:cs typeface="Calibri"/>
              </a:rPr>
              <a:t>Remember you can apply to as many colleges and sixth forms as you like</a:t>
            </a:r>
          </a:p>
        </p:txBody>
      </p:sp>
      <p:pic>
        <p:nvPicPr>
          <p:cNvPr id="4" name="Picture 3">
            <a:extLst>
              <a:ext uri="{FF2B5EF4-FFF2-40B4-BE49-F238E27FC236}">
                <a16:creationId xmlns:a16="http://schemas.microsoft.com/office/drawing/2014/main" id="{14A937EC-A7BF-D393-9CB7-6185A3772DDC}"/>
              </a:ext>
            </a:extLst>
          </p:cNvPr>
          <p:cNvPicPr>
            <a:picLocks noChangeAspect="1"/>
          </p:cNvPicPr>
          <p:nvPr/>
        </p:nvPicPr>
        <p:blipFill>
          <a:blip r:embed="rId2"/>
          <a:stretch>
            <a:fillRect/>
          </a:stretch>
        </p:blipFill>
        <p:spPr>
          <a:xfrm>
            <a:off x="1144186" y="1513290"/>
            <a:ext cx="2317472" cy="3291246"/>
          </a:xfrm>
          <a:prstGeom prst="rect">
            <a:avLst/>
          </a:prstGeom>
        </p:spPr>
      </p:pic>
    </p:spTree>
    <p:extLst>
      <p:ext uri="{BB962C8B-B14F-4D97-AF65-F5344CB8AC3E}">
        <p14:creationId xmlns:p14="http://schemas.microsoft.com/office/powerpoint/2010/main" val="25506048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6EC89-6AD9-4AD0-B161-60F4FD385818}"/>
              </a:ext>
            </a:extLst>
          </p:cNvPr>
          <p:cNvSpPr>
            <a:spLocks noGrp="1"/>
          </p:cNvSpPr>
          <p:nvPr>
            <p:ph type="title"/>
          </p:nvPr>
        </p:nvSpPr>
        <p:spPr>
          <a:xfrm>
            <a:off x="6562840" y="56951"/>
            <a:ext cx="5034783" cy="1325563"/>
          </a:xfrm>
        </p:spPr>
        <p:txBody>
          <a:bodyPr>
            <a:normAutofit/>
          </a:bodyPr>
          <a:lstStyle/>
          <a:p>
            <a:r>
              <a:rPr lang="en-US" b="1">
                <a:ea typeface="+mj-lt"/>
                <a:cs typeface="+mj-lt"/>
              </a:rPr>
              <a:t>Apprenticeships</a:t>
            </a:r>
            <a:endParaRPr lang="en-US"/>
          </a:p>
        </p:txBody>
      </p:sp>
      <p:sp>
        <p:nvSpPr>
          <p:cNvPr id="26" name="Freeform: Shape 25">
            <a:extLst>
              <a:ext uri="{FF2B5EF4-FFF2-40B4-BE49-F238E27FC236}">
                <a16:creationId xmlns:a16="http://schemas.microsoft.com/office/drawing/2014/main" id="{DCFD1A13-2B88-47B7-AAE9-AD6F3296E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F5CE4102-C93A-420A-98A7-5A7DD0C5C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6" descr="A picture containing person, indoor&#10;&#10;Description automatically generated">
            <a:extLst>
              <a:ext uri="{FF2B5EF4-FFF2-40B4-BE49-F238E27FC236}">
                <a16:creationId xmlns:a16="http://schemas.microsoft.com/office/drawing/2014/main" id="{68B4CA5E-E91B-4CD5-B1FC-7C79679411E4}"/>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b="12227"/>
          <a:stretch/>
        </p:blipFill>
        <p:spPr>
          <a:xfrm>
            <a:off x="529129" y="2042269"/>
            <a:ext cx="4102336" cy="2402391"/>
          </a:xfrm>
          <a:prstGeom prst="rect">
            <a:avLst/>
          </a:prstGeom>
        </p:spPr>
      </p:pic>
      <p:sp>
        <p:nvSpPr>
          <p:cNvPr id="3" name="Content Placeholder 2">
            <a:extLst>
              <a:ext uri="{FF2B5EF4-FFF2-40B4-BE49-F238E27FC236}">
                <a16:creationId xmlns:a16="http://schemas.microsoft.com/office/drawing/2014/main" id="{134CD30D-E845-4E1B-B437-A363BE6F090C}"/>
              </a:ext>
            </a:extLst>
          </p:cNvPr>
          <p:cNvSpPr>
            <a:spLocks noGrp="1"/>
          </p:cNvSpPr>
          <p:nvPr>
            <p:ph idx="1"/>
          </p:nvPr>
        </p:nvSpPr>
        <p:spPr>
          <a:xfrm>
            <a:off x="6124809" y="1390395"/>
            <a:ext cx="6038393" cy="3181684"/>
          </a:xfrm>
        </p:spPr>
        <p:txBody>
          <a:bodyPr vert="horz" lIns="91440" tIns="45720" rIns="91440" bIns="45720" rtlCol="0" anchor="t">
            <a:normAutofit fontScale="92500" lnSpcReduction="10000"/>
          </a:bodyPr>
          <a:lstStyle/>
          <a:p>
            <a:pPr marL="0" indent="0">
              <a:buNone/>
            </a:pPr>
            <a:r>
              <a:rPr lang="en-US" sz="1500" b="1" dirty="0">
                <a:latin typeface="Calibri Light"/>
                <a:ea typeface="+mn-lt"/>
                <a:cs typeface="+mn-lt"/>
              </a:rPr>
              <a:t>To get your career started you usually need a combination of experience and qualifications. An apprenticeship gives you both by combining on the job training with study (usually one day a week) meaning you can </a:t>
            </a:r>
            <a:r>
              <a:rPr lang="en-US" sz="1500" b="1" u="sng" dirty="0">
                <a:latin typeface="Calibri Light"/>
                <a:ea typeface="+mn-lt"/>
                <a:cs typeface="+mn-lt"/>
              </a:rPr>
              <a:t>earn </a:t>
            </a:r>
            <a:r>
              <a:rPr lang="en-US" sz="1500" b="1" dirty="0">
                <a:latin typeface="Calibri Light"/>
                <a:ea typeface="+mn-lt"/>
                <a:cs typeface="+mn-lt"/>
              </a:rPr>
              <a:t>while you learn. (£3.90ph) With some apprenticeships you can even get a degree. It usually takes between one and four years to complete an apprenticeship depending on which level you take. Apprenticeships are available across a wide range of industries and many high-quality, prestigious companies offer them. Most employers insist on </a:t>
            </a:r>
            <a:r>
              <a:rPr lang="en-US" sz="1500" b="1" dirty="0" err="1">
                <a:latin typeface="Calibri Light"/>
                <a:ea typeface="+mn-lt"/>
                <a:cs typeface="+mn-lt"/>
              </a:rPr>
              <a:t>Maths</a:t>
            </a:r>
            <a:r>
              <a:rPr lang="en-US" sz="1500" b="1" dirty="0">
                <a:latin typeface="Calibri Light"/>
                <a:ea typeface="+mn-lt"/>
                <a:cs typeface="+mn-lt"/>
              </a:rPr>
              <a:t> &amp; English GCSE minimum grade 4 or above</a:t>
            </a:r>
            <a:endParaRPr lang="en-US" sz="1500" b="1" dirty="0">
              <a:latin typeface="Calibri Light"/>
              <a:cs typeface="Calibri"/>
            </a:endParaRPr>
          </a:p>
          <a:p>
            <a:pPr marL="0" indent="0">
              <a:buNone/>
            </a:pPr>
            <a:endParaRPr lang="en-US" sz="1500" b="1" dirty="0">
              <a:latin typeface="Calibri Light"/>
              <a:cs typeface="Calibri"/>
            </a:endParaRPr>
          </a:p>
          <a:p>
            <a:pPr marL="0" indent="0">
              <a:buNone/>
            </a:pPr>
            <a:r>
              <a:rPr lang="en-US" sz="1500" b="1" dirty="0">
                <a:latin typeface="Calibri Light"/>
                <a:cs typeface="Calibri"/>
              </a:rPr>
              <a:t>This is the website where most Apprenticeships are advertised </a:t>
            </a:r>
          </a:p>
          <a:p>
            <a:pPr marL="0" indent="0">
              <a:buNone/>
            </a:pPr>
            <a:r>
              <a:rPr lang="en-US" sz="2400" b="1" dirty="0">
                <a:latin typeface="Calibri Light"/>
                <a:ea typeface="+mn-lt"/>
                <a:cs typeface="+mn-lt"/>
                <a:hlinkClick r:id="rId4"/>
              </a:rPr>
              <a:t>https://www.apprenticeships.gov.uk/apprentice/</a:t>
            </a:r>
            <a:r>
              <a:rPr lang="en-US" sz="2400" b="1" dirty="0">
                <a:latin typeface="Calibri Light"/>
                <a:ea typeface="+mn-lt"/>
                <a:cs typeface="+mn-lt"/>
              </a:rPr>
              <a:t> </a:t>
            </a:r>
            <a:endParaRPr lang="en-US" sz="2400" b="1" dirty="0">
              <a:latin typeface="Calibri Light"/>
              <a:cs typeface="Calibri Light"/>
            </a:endParaRPr>
          </a:p>
          <a:p>
            <a:r>
              <a:rPr lang="en-US" sz="1500" b="1" dirty="0">
                <a:latin typeface="Calibri Light"/>
                <a:cs typeface="Calibri"/>
              </a:rPr>
              <a:t>You cannot start an apprenticeship until you are 16 or have left school after exams. </a:t>
            </a:r>
          </a:p>
        </p:txBody>
      </p:sp>
      <p:sp>
        <p:nvSpPr>
          <p:cNvPr id="9" name="TextBox 8">
            <a:extLst>
              <a:ext uri="{FF2B5EF4-FFF2-40B4-BE49-F238E27FC236}">
                <a16:creationId xmlns:a16="http://schemas.microsoft.com/office/drawing/2014/main" id="{6CE4C155-72F7-4941-A664-B2F0F87C279A}"/>
              </a:ext>
            </a:extLst>
          </p:cNvPr>
          <p:cNvSpPr txBox="1"/>
          <p:nvPr/>
        </p:nvSpPr>
        <p:spPr>
          <a:xfrm>
            <a:off x="5104202" y="4683988"/>
            <a:ext cx="6921222"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i="1" dirty="0">
                <a:cs typeface="Calibri"/>
              </a:rPr>
              <a:t>Consider: If your family claims benefits, you gaining an apprenticeship could affect this. Also consider travel, how will you get to your place of work? You have to apply like a job with an application, cover letter and interview – it's not an entitlement so be prepared to put in the work! You may work longer hours – 9-5pm, and then have to study in the evenings too!  But the rewards are great, you gain a qualification and work experience. You can go to Sixth Form college and then onto an Apprenticeship. </a:t>
            </a:r>
          </a:p>
        </p:txBody>
      </p:sp>
      <p:pic>
        <p:nvPicPr>
          <p:cNvPr id="7" name="Picture 6">
            <a:extLst>
              <a:ext uri="{FF2B5EF4-FFF2-40B4-BE49-F238E27FC236}">
                <a16:creationId xmlns:a16="http://schemas.microsoft.com/office/drawing/2014/main" id="{8D45E329-F318-9B80-29F9-34F17961460D}"/>
              </a:ext>
            </a:extLst>
          </p:cNvPr>
          <p:cNvPicPr>
            <a:picLocks noChangeAspect="1"/>
          </p:cNvPicPr>
          <p:nvPr/>
        </p:nvPicPr>
        <p:blipFill>
          <a:blip r:embed="rId5"/>
          <a:stretch>
            <a:fillRect/>
          </a:stretch>
        </p:blipFill>
        <p:spPr>
          <a:xfrm>
            <a:off x="4306444" y="358130"/>
            <a:ext cx="964988" cy="1370465"/>
          </a:xfrm>
          <a:prstGeom prst="rect">
            <a:avLst/>
          </a:prstGeom>
        </p:spPr>
      </p:pic>
    </p:spTree>
    <p:extLst>
      <p:ext uri="{BB962C8B-B14F-4D97-AF65-F5344CB8AC3E}">
        <p14:creationId xmlns:p14="http://schemas.microsoft.com/office/powerpoint/2010/main" val="1435829569"/>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6EC89-6AD9-4AD0-B161-60F4FD385818}"/>
              </a:ext>
            </a:extLst>
          </p:cNvPr>
          <p:cNvSpPr>
            <a:spLocks noGrp="1"/>
          </p:cNvSpPr>
          <p:nvPr>
            <p:ph type="title"/>
          </p:nvPr>
        </p:nvSpPr>
        <p:spPr>
          <a:xfrm>
            <a:off x="6448578" y="164446"/>
            <a:ext cx="6451206" cy="1325563"/>
          </a:xfrm>
        </p:spPr>
        <p:txBody>
          <a:bodyPr>
            <a:normAutofit/>
          </a:bodyPr>
          <a:lstStyle/>
          <a:p>
            <a:r>
              <a:rPr lang="en-US" b="1" dirty="0">
                <a:cs typeface="Calibri Light"/>
              </a:rPr>
              <a:t>Traineeship/ </a:t>
            </a:r>
            <a:br>
              <a:rPr lang="en-US" b="1" dirty="0">
                <a:cs typeface="Calibri Light"/>
              </a:rPr>
            </a:br>
            <a:r>
              <a:rPr lang="en-US" b="1" dirty="0">
                <a:cs typeface="Calibri Light"/>
              </a:rPr>
              <a:t>Pre-Apprenticeship </a:t>
            </a:r>
          </a:p>
        </p:txBody>
      </p:sp>
      <p:sp>
        <p:nvSpPr>
          <p:cNvPr id="26" name="Freeform: Shape 25">
            <a:extLst>
              <a:ext uri="{FF2B5EF4-FFF2-40B4-BE49-F238E27FC236}">
                <a16:creationId xmlns:a16="http://schemas.microsoft.com/office/drawing/2014/main" id="{DCFD1A13-2B88-47B7-AAE9-AD6F3296E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F5CE4102-C93A-420A-98A7-5A7DD0C5C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5">
            <a:extLst>
              <a:ext uri="{FF2B5EF4-FFF2-40B4-BE49-F238E27FC236}">
                <a16:creationId xmlns:a16="http://schemas.microsoft.com/office/drawing/2014/main" id="{283B237A-3EC6-4147-AF2E-39B2D4742CA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8999" y="2383204"/>
            <a:ext cx="4229337" cy="2819558"/>
          </a:xfrm>
          <a:prstGeom prst="rect">
            <a:avLst/>
          </a:prstGeom>
        </p:spPr>
      </p:pic>
      <p:sp>
        <p:nvSpPr>
          <p:cNvPr id="3" name="Content Placeholder 2">
            <a:extLst>
              <a:ext uri="{FF2B5EF4-FFF2-40B4-BE49-F238E27FC236}">
                <a16:creationId xmlns:a16="http://schemas.microsoft.com/office/drawing/2014/main" id="{134CD30D-E845-4E1B-B437-A363BE6F090C}"/>
              </a:ext>
            </a:extLst>
          </p:cNvPr>
          <p:cNvSpPr>
            <a:spLocks noGrp="1"/>
          </p:cNvSpPr>
          <p:nvPr>
            <p:ph idx="1"/>
          </p:nvPr>
        </p:nvSpPr>
        <p:spPr>
          <a:xfrm>
            <a:off x="6219827" y="1619107"/>
            <a:ext cx="5884819" cy="4033330"/>
          </a:xfrm>
        </p:spPr>
        <p:txBody>
          <a:bodyPr vert="horz" lIns="91440" tIns="45720" rIns="91440" bIns="45720" rtlCol="0" anchor="t">
            <a:normAutofit fontScale="85000" lnSpcReduction="20000"/>
          </a:bodyPr>
          <a:lstStyle/>
          <a:p>
            <a:pPr marL="0" indent="0">
              <a:buNone/>
            </a:pPr>
            <a:r>
              <a:rPr lang="en-US" sz="2600" b="1" dirty="0">
                <a:latin typeface="Calibri Light"/>
                <a:ea typeface="+mn-lt"/>
                <a:cs typeface="+mn-lt"/>
              </a:rPr>
              <a:t>A traineeship (Pre-Apprenticeship) is an education and training </a:t>
            </a:r>
            <a:r>
              <a:rPr lang="en-US" sz="2600" b="1" dirty="0" err="1">
                <a:latin typeface="Calibri Light"/>
                <a:ea typeface="+mn-lt"/>
                <a:cs typeface="+mn-lt"/>
              </a:rPr>
              <a:t>programme</a:t>
            </a:r>
            <a:r>
              <a:rPr lang="en-US" sz="2600" b="1" dirty="0">
                <a:latin typeface="Calibri Light"/>
                <a:ea typeface="+mn-lt"/>
                <a:cs typeface="+mn-lt"/>
              </a:rPr>
              <a:t> with work experience that unlocks the great potential of young people and prepares them for their future careers by helping them to become ‘work ready’. Designed to help young people aged 16 to 24 who don’t yet have the appropriate skills or experience, traineeships provide the essential work preparation training, English, </a:t>
            </a:r>
            <a:r>
              <a:rPr lang="en-US" sz="2600" b="1" dirty="0" err="1">
                <a:latin typeface="Calibri Light"/>
                <a:ea typeface="+mn-lt"/>
                <a:cs typeface="+mn-lt"/>
              </a:rPr>
              <a:t>maths</a:t>
            </a:r>
            <a:r>
              <a:rPr lang="en-US" sz="2600" b="1" dirty="0">
                <a:latin typeface="Calibri Light"/>
                <a:ea typeface="+mn-lt"/>
                <a:cs typeface="+mn-lt"/>
              </a:rPr>
              <a:t> and work experience needed to secure an apprenticeship or employment.</a:t>
            </a:r>
            <a:endParaRPr lang="en-US" sz="2600" b="1" dirty="0">
              <a:latin typeface="Calibri Light"/>
              <a:cs typeface="Calibri" panose="020F0502020204030204"/>
            </a:endParaRPr>
          </a:p>
          <a:p>
            <a:pPr marL="0" indent="0">
              <a:buNone/>
            </a:pPr>
            <a:endParaRPr lang="en-US" sz="2600" b="1" dirty="0">
              <a:latin typeface="Calibri Light"/>
              <a:cs typeface="Calibri" panose="020F0502020204030204"/>
            </a:endParaRPr>
          </a:p>
          <a:p>
            <a:pPr marL="285750" indent="-285750"/>
            <a:r>
              <a:rPr lang="en-US" sz="3100" b="1" dirty="0">
                <a:latin typeface="Calibri Light"/>
                <a:cs typeface="Calibri" panose="020F0502020204030204"/>
              </a:rPr>
              <a:t>Nova Training (West Brom) </a:t>
            </a:r>
          </a:p>
          <a:p>
            <a:pPr marL="285750" indent="-285750"/>
            <a:r>
              <a:rPr lang="en-US" sz="3100" b="1" dirty="0">
                <a:latin typeface="Calibri Light"/>
                <a:cs typeface="Calibri" panose="020F0502020204030204"/>
              </a:rPr>
              <a:t>Juniper Training (</a:t>
            </a:r>
            <a:r>
              <a:rPr lang="en-US" sz="3100" b="1" dirty="0" err="1">
                <a:latin typeface="Calibri Light"/>
                <a:cs typeface="Calibri" panose="020F0502020204030204"/>
              </a:rPr>
              <a:t>Wednesbury</a:t>
            </a:r>
            <a:r>
              <a:rPr lang="en-US" sz="3100" b="1" dirty="0">
                <a:latin typeface="Calibri Light"/>
                <a:cs typeface="Calibri" panose="020F0502020204030204"/>
              </a:rPr>
              <a:t>)</a:t>
            </a:r>
          </a:p>
          <a:p>
            <a:pPr marL="285750" indent="-285750"/>
            <a:r>
              <a:rPr lang="en-US" sz="3100" b="1" dirty="0">
                <a:latin typeface="Calibri Light"/>
                <a:cs typeface="Calibri" panose="020F0502020204030204"/>
              </a:rPr>
              <a:t>Skills Uk (Dudley)</a:t>
            </a:r>
          </a:p>
        </p:txBody>
      </p:sp>
      <p:sp>
        <p:nvSpPr>
          <p:cNvPr id="8" name="TextBox 7">
            <a:extLst>
              <a:ext uri="{FF2B5EF4-FFF2-40B4-BE49-F238E27FC236}">
                <a16:creationId xmlns:a16="http://schemas.microsoft.com/office/drawing/2014/main" id="{C2C068D2-0E55-4340-AFED-0E0A8CC39B6B}"/>
              </a:ext>
            </a:extLst>
          </p:cNvPr>
          <p:cNvSpPr txBox="1"/>
          <p:nvPr/>
        </p:nvSpPr>
        <p:spPr>
          <a:xfrm>
            <a:off x="4267890" y="5874526"/>
            <a:ext cx="816879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i="1" dirty="0"/>
              <a:t>Consider: Travel to a training provider. If you don't achieve the GCSE grades you need for an apprenticeship – this could be a good route. Smaller group sizes, therefore students with SEN or confidence issues could really benefit. </a:t>
            </a:r>
            <a:endParaRPr lang="en-US" i="1">
              <a:cs typeface="Calibri"/>
            </a:endParaRPr>
          </a:p>
        </p:txBody>
      </p:sp>
      <p:pic>
        <p:nvPicPr>
          <p:cNvPr id="7" name="Picture 6">
            <a:extLst>
              <a:ext uri="{FF2B5EF4-FFF2-40B4-BE49-F238E27FC236}">
                <a16:creationId xmlns:a16="http://schemas.microsoft.com/office/drawing/2014/main" id="{42712220-4D93-BCB9-751C-0B7E842F2199}"/>
              </a:ext>
            </a:extLst>
          </p:cNvPr>
          <p:cNvPicPr>
            <a:picLocks noChangeAspect="1"/>
          </p:cNvPicPr>
          <p:nvPr/>
        </p:nvPicPr>
        <p:blipFill>
          <a:blip r:embed="rId4"/>
          <a:stretch>
            <a:fillRect/>
          </a:stretch>
        </p:blipFill>
        <p:spPr>
          <a:xfrm>
            <a:off x="4372216" y="279546"/>
            <a:ext cx="1116974" cy="1586313"/>
          </a:xfrm>
          <a:prstGeom prst="rect">
            <a:avLst/>
          </a:prstGeom>
        </p:spPr>
      </p:pic>
    </p:spTree>
    <p:extLst>
      <p:ext uri="{BB962C8B-B14F-4D97-AF65-F5344CB8AC3E}">
        <p14:creationId xmlns:p14="http://schemas.microsoft.com/office/powerpoint/2010/main" val="289744888"/>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6EC89-6AD9-4AD0-B161-60F4FD385818}"/>
              </a:ext>
            </a:extLst>
          </p:cNvPr>
          <p:cNvSpPr>
            <a:spLocks noGrp="1"/>
          </p:cNvSpPr>
          <p:nvPr>
            <p:ph type="title"/>
          </p:nvPr>
        </p:nvSpPr>
        <p:spPr>
          <a:xfrm>
            <a:off x="6234136" y="964976"/>
            <a:ext cx="5137003" cy="5144853"/>
          </a:xfrm>
        </p:spPr>
        <p:txBody>
          <a:bodyPr>
            <a:normAutofit/>
          </a:bodyPr>
          <a:lstStyle/>
          <a:p>
            <a:r>
              <a:rPr lang="en-US" sz="2200" dirty="0">
                <a:latin typeface="Calibri"/>
                <a:ea typeface="+mj-lt"/>
                <a:cs typeface="+mj-lt"/>
              </a:rPr>
              <a:t>The Military Preparation College (MPC) is a unique training college that helps 16-19 year-old young people develop their fitness, vocational qualifications, and employability skills to help prepare for employment, including rewarding careers in the British Armed Forces. </a:t>
            </a:r>
            <a:r>
              <a:rPr lang="en-US" sz="2200" dirty="0" err="1">
                <a:latin typeface="Calibri"/>
                <a:ea typeface="+mj-lt"/>
                <a:cs typeface="+mj-lt"/>
              </a:rPr>
              <a:t>E.g</a:t>
            </a:r>
            <a:r>
              <a:rPr lang="en-US" sz="2200" dirty="0">
                <a:latin typeface="Calibri"/>
                <a:ea typeface="+mj-lt"/>
                <a:cs typeface="+mj-lt"/>
              </a:rPr>
              <a:t> RAF, Army, Navy.</a:t>
            </a:r>
            <a:br>
              <a:rPr lang="en-US" sz="2200" dirty="0">
                <a:latin typeface="Calibri"/>
                <a:ea typeface="+mj-lt"/>
                <a:cs typeface="+mj-lt"/>
              </a:rPr>
            </a:br>
            <a:br>
              <a:rPr lang="en-US" sz="2200" dirty="0">
                <a:latin typeface="Calibri"/>
                <a:ea typeface="+mj-lt"/>
                <a:cs typeface="+mj-lt"/>
              </a:rPr>
            </a:br>
            <a:r>
              <a:rPr lang="en-US" sz="2200" dirty="0">
                <a:latin typeface="Calibri"/>
                <a:cs typeface="Calibri Light"/>
              </a:rPr>
              <a:t>Did you know there are lots of </a:t>
            </a:r>
            <a:r>
              <a:rPr lang="en-US" sz="2200" dirty="0" err="1">
                <a:latin typeface="Calibri"/>
                <a:cs typeface="Calibri Light"/>
              </a:rPr>
              <a:t>opportunties</a:t>
            </a:r>
            <a:r>
              <a:rPr lang="en-US" sz="2200" dirty="0">
                <a:latin typeface="Calibri"/>
                <a:cs typeface="Calibri Light"/>
              </a:rPr>
              <a:t> within the Armed Forces – including Apprenticeships? </a:t>
            </a:r>
          </a:p>
          <a:p>
            <a:endParaRPr lang="en-US" sz="2000">
              <a:latin typeface="Calibri"/>
              <a:ea typeface="+mj-lt"/>
              <a:cs typeface="+mj-lt"/>
            </a:endParaRPr>
          </a:p>
          <a:p>
            <a:endParaRPr lang="en-US" sz="2000">
              <a:latin typeface="Calibri"/>
              <a:cs typeface="Calibri Light"/>
            </a:endParaRPr>
          </a:p>
        </p:txBody>
      </p:sp>
      <p:sp>
        <p:nvSpPr>
          <p:cNvPr id="26" name="Freeform: Shape 25">
            <a:extLst>
              <a:ext uri="{FF2B5EF4-FFF2-40B4-BE49-F238E27FC236}">
                <a16:creationId xmlns:a16="http://schemas.microsoft.com/office/drawing/2014/main" id="{DCFD1A13-2B88-47B7-AAE9-AD6F3296E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F5CE4102-C93A-420A-98A7-5A7DD0C5C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C2C068D2-0E55-4340-AFED-0E0A8CC39B6B}"/>
              </a:ext>
            </a:extLst>
          </p:cNvPr>
          <p:cNvSpPr txBox="1"/>
          <p:nvPr/>
        </p:nvSpPr>
        <p:spPr>
          <a:xfrm>
            <a:off x="4439065" y="5732106"/>
            <a:ext cx="701235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i="1"/>
              <a:t>Consider: Not everyone is guaranteed a place in the Armed Forces after attending the college. </a:t>
            </a:r>
            <a:endParaRPr lang="en-US" i="1">
              <a:cs typeface="Calibri"/>
            </a:endParaRPr>
          </a:p>
        </p:txBody>
      </p:sp>
      <p:pic>
        <p:nvPicPr>
          <p:cNvPr id="4" name="Picture 6">
            <a:extLst>
              <a:ext uri="{FF2B5EF4-FFF2-40B4-BE49-F238E27FC236}">
                <a16:creationId xmlns:a16="http://schemas.microsoft.com/office/drawing/2014/main" id="{299FF141-E51D-47BB-8D50-1AD046AAD448}"/>
              </a:ext>
            </a:extLst>
          </p:cNvPr>
          <p:cNvPicPr>
            <a:picLocks noChangeAspect="1"/>
          </p:cNvPicPr>
          <p:nvPr/>
        </p:nvPicPr>
        <p:blipFill rotWithShape="1">
          <a:blip r:embed="rId2"/>
          <a:srcRect t="37849"/>
          <a:stretch/>
        </p:blipFill>
        <p:spPr>
          <a:xfrm>
            <a:off x="493950" y="1718445"/>
            <a:ext cx="3579540" cy="3148701"/>
          </a:xfrm>
          <a:prstGeom prst="rect">
            <a:avLst/>
          </a:prstGeom>
        </p:spPr>
      </p:pic>
      <p:sp>
        <p:nvSpPr>
          <p:cNvPr id="3" name="TextBox 2">
            <a:extLst>
              <a:ext uri="{FF2B5EF4-FFF2-40B4-BE49-F238E27FC236}">
                <a16:creationId xmlns:a16="http://schemas.microsoft.com/office/drawing/2014/main" id="{11C66A7C-B5C2-41B3-ADFC-3CE69F2E1C02}"/>
              </a:ext>
            </a:extLst>
          </p:cNvPr>
          <p:cNvSpPr txBox="1"/>
          <p:nvPr/>
        </p:nvSpPr>
        <p:spPr>
          <a:xfrm>
            <a:off x="6420928" y="181156"/>
            <a:ext cx="5201728"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t>Specialist - Military Preparation College </a:t>
            </a:r>
            <a:endParaRPr lang="en-US" sz="3200" dirty="0">
              <a:cs typeface="Calibri"/>
            </a:endParaRPr>
          </a:p>
        </p:txBody>
      </p:sp>
      <p:pic>
        <p:nvPicPr>
          <p:cNvPr id="7" name="Picture 6">
            <a:extLst>
              <a:ext uri="{FF2B5EF4-FFF2-40B4-BE49-F238E27FC236}">
                <a16:creationId xmlns:a16="http://schemas.microsoft.com/office/drawing/2014/main" id="{1DD15CBD-DC27-2060-C1D2-3D45AA344E25}"/>
              </a:ext>
            </a:extLst>
          </p:cNvPr>
          <p:cNvPicPr>
            <a:picLocks noChangeAspect="1"/>
          </p:cNvPicPr>
          <p:nvPr/>
        </p:nvPicPr>
        <p:blipFill>
          <a:blip r:embed="rId3"/>
          <a:stretch>
            <a:fillRect/>
          </a:stretch>
        </p:blipFill>
        <p:spPr>
          <a:xfrm>
            <a:off x="4111447" y="479562"/>
            <a:ext cx="1061731" cy="1507857"/>
          </a:xfrm>
          <a:prstGeom prst="rect">
            <a:avLst/>
          </a:prstGeom>
        </p:spPr>
      </p:pic>
    </p:spTree>
    <p:extLst>
      <p:ext uri="{BB962C8B-B14F-4D97-AF65-F5344CB8AC3E}">
        <p14:creationId xmlns:p14="http://schemas.microsoft.com/office/powerpoint/2010/main" val="2958489319"/>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6EC89-6AD9-4AD0-B161-60F4FD385818}"/>
              </a:ext>
            </a:extLst>
          </p:cNvPr>
          <p:cNvSpPr>
            <a:spLocks noGrp="1"/>
          </p:cNvSpPr>
          <p:nvPr>
            <p:ph type="title"/>
          </p:nvPr>
        </p:nvSpPr>
        <p:spPr>
          <a:xfrm>
            <a:off x="6234136" y="964976"/>
            <a:ext cx="5137003" cy="5144853"/>
          </a:xfrm>
        </p:spPr>
        <p:txBody>
          <a:bodyPr>
            <a:normAutofit/>
          </a:bodyPr>
          <a:lstStyle/>
          <a:p>
            <a:r>
              <a:rPr lang="en-US" sz="2000" dirty="0">
                <a:ea typeface="+mj-lt"/>
                <a:cs typeface="+mj-lt"/>
              </a:rPr>
              <a:t>The course combines an academic qualification with football development, involving study for a BTEC Level 3 in Sport as well as weekly football training and representing West Bromwich Albion in the National Football Youth League (U19) against other professional clubs. Education takes place in The Hawthorns media suite, overlooking the pitch, with fitness training sessions at Xercise4Less and Central Campus. The football element is run by The Albion Foundation, and is delivered by UEFA B </a:t>
            </a:r>
            <a:r>
              <a:rPr lang="en-US" sz="2000" dirty="0" err="1">
                <a:ea typeface="+mj-lt"/>
                <a:cs typeface="+mj-lt"/>
              </a:rPr>
              <a:t>Licence</a:t>
            </a:r>
            <a:r>
              <a:rPr lang="en-US" sz="2000" dirty="0">
                <a:ea typeface="+mj-lt"/>
                <a:cs typeface="+mj-lt"/>
              </a:rPr>
              <a:t> Coaches who have direct links to WBA Academy and Scouts. You will participate in an average of 14 hours of teaching, 9.5 hours of coaching, 1 fixture per week and 2 hours of volunteering at The Albion Foundation.</a:t>
            </a:r>
            <a:endParaRPr lang="en-US" dirty="0"/>
          </a:p>
        </p:txBody>
      </p:sp>
      <p:sp>
        <p:nvSpPr>
          <p:cNvPr id="26" name="Freeform: Shape 25">
            <a:extLst>
              <a:ext uri="{FF2B5EF4-FFF2-40B4-BE49-F238E27FC236}">
                <a16:creationId xmlns:a16="http://schemas.microsoft.com/office/drawing/2014/main" id="{DCFD1A13-2B88-47B7-AAE9-AD6F3296E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F5CE4102-C93A-420A-98A7-5A7DD0C5C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C2C068D2-0E55-4340-AFED-0E0A8CC39B6B}"/>
              </a:ext>
            </a:extLst>
          </p:cNvPr>
          <p:cNvSpPr txBox="1"/>
          <p:nvPr/>
        </p:nvSpPr>
        <p:spPr>
          <a:xfrm>
            <a:off x="4271797" y="5908667"/>
            <a:ext cx="701235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i="1" dirty="0">
                <a:ea typeface="+mn-lt"/>
                <a:cs typeface="+mn-lt"/>
              </a:rPr>
              <a:t>You'll need four GCSEs at Grade 4/C or above, including English and </a:t>
            </a:r>
            <a:r>
              <a:rPr lang="en-US" i="1" dirty="0" err="1">
                <a:ea typeface="+mn-lt"/>
                <a:cs typeface="+mn-lt"/>
              </a:rPr>
              <a:t>Maths</a:t>
            </a:r>
            <a:r>
              <a:rPr lang="en-US" i="1" dirty="0">
                <a:ea typeface="+mn-lt"/>
                <a:cs typeface="+mn-lt"/>
              </a:rPr>
              <a:t>, you'll also need to pass assessment at an open football trial.</a:t>
            </a:r>
            <a:endParaRPr lang="en-US" i="1" dirty="0"/>
          </a:p>
        </p:txBody>
      </p:sp>
      <p:sp>
        <p:nvSpPr>
          <p:cNvPr id="3" name="TextBox 2">
            <a:extLst>
              <a:ext uri="{FF2B5EF4-FFF2-40B4-BE49-F238E27FC236}">
                <a16:creationId xmlns:a16="http://schemas.microsoft.com/office/drawing/2014/main" id="{11C66A7C-B5C2-41B3-ADFC-3CE69F2E1C02}"/>
              </a:ext>
            </a:extLst>
          </p:cNvPr>
          <p:cNvSpPr txBox="1"/>
          <p:nvPr/>
        </p:nvSpPr>
        <p:spPr>
          <a:xfrm>
            <a:off x="6420928" y="181156"/>
            <a:ext cx="520172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t>Specialist - Football Academy </a:t>
            </a:r>
            <a:endParaRPr lang="en-US" dirty="0"/>
          </a:p>
        </p:txBody>
      </p:sp>
      <p:pic>
        <p:nvPicPr>
          <p:cNvPr id="4" name="Picture 4" descr="People playing soccer">
            <a:extLst>
              <a:ext uri="{FF2B5EF4-FFF2-40B4-BE49-F238E27FC236}">
                <a16:creationId xmlns:a16="http://schemas.microsoft.com/office/drawing/2014/main" id="{85F6B132-9ABE-FBE5-691F-9D401B7FAE9A}"/>
              </a:ext>
            </a:extLst>
          </p:cNvPr>
          <p:cNvPicPr>
            <a:picLocks noChangeAspect="1"/>
          </p:cNvPicPr>
          <p:nvPr/>
        </p:nvPicPr>
        <p:blipFill>
          <a:blip r:embed="rId2"/>
          <a:stretch>
            <a:fillRect/>
          </a:stretch>
        </p:blipFill>
        <p:spPr>
          <a:xfrm>
            <a:off x="133814" y="2064704"/>
            <a:ext cx="4592444" cy="2421932"/>
          </a:xfrm>
          <a:prstGeom prst="rect">
            <a:avLst/>
          </a:prstGeom>
        </p:spPr>
      </p:pic>
      <p:pic>
        <p:nvPicPr>
          <p:cNvPr id="9" name="Picture 8">
            <a:extLst>
              <a:ext uri="{FF2B5EF4-FFF2-40B4-BE49-F238E27FC236}">
                <a16:creationId xmlns:a16="http://schemas.microsoft.com/office/drawing/2014/main" id="{A33C5720-D3C3-EF93-8626-7BAF7BBAC671}"/>
              </a:ext>
            </a:extLst>
          </p:cNvPr>
          <p:cNvPicPr>
            <a:picLocks noChangeAspect="1"/>
          </p:cNvPicPr>
          <p:nvPr/>
        </p:nvPicPr>
        <p:blipFill>
          <a:blip r:embed="rId3"/>
          <a:stretch>
            <a:fillRect/>
          </a:stretch>
        </p:blipFill>
        <p:spPr>
          <a:xfrm>
            <a:off x="4472701" y="192361"/>
            <a:ext cx="1182930" cy="1679983"/>
          </a:xfrm>
          <a:prstGeom prst="rect">
            <a:avLst/>
          </a:prstGeom>
        </p:spPr>
      </p:pic>
    </p:spTree>
    <p:extLst>
      <p:ext uri="{BB962C8B-B14F-4D97-AF65-F5344CB8AC3E}">
        <p14:creationId xmlns:p14="http://schemas.microsoft.com/office/powerpoint/2010/main" val="3261612085"/>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50">
            <a:extLst>
              <a:ext uri="{FF2B5EF4-FFF2-40B4-BE49-F238E27FC236}">
                <a16:creationId xmlns:a16="http://schemas.microsoft.com/office/drawing/2014/main" id="{9821BB50-A382-42F3-8791-0F2D8DA14A0D}"/>
              </a:ext>
            </a:extLst>
          </p:cNvPr>
          <p:cNvPicPr>
            <a:picLocks noChangeAspect="1"/>
          </p:cNvPicPr>
          <p:nvPr/>
        </p:nvPicPr>
        <p:blipFill rotWithShape="1">
          <a:blip r:embed="rId2"/>
          <a:srcRect t="7619" r="-2" b="-2"/>
          <a:stretch/>
        </p:blipFill>
        <p:spPr>
          <a:xfrm>
            <a:off x="-3047" y="10"/>
            <a:ext cx="12191999" cy="6857990"/>
          </a:xfrm>
          <a:prstGeom prst="rect">
            <a:avLst/>
          </a:prstGeom>
        </p:spPr>
      </p:pic>
      <p:sp>
        <p:nvSpPr>
          <p:cNvPr id="57" name="Rectangle 56">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ormAutofit/>
          </a:bodyPr>
          <a:lstStyle/>
          <a:p>
            <a:r>
              <a:rPr lang="en-US" sz="9600" b="1">
                <a:solidFill>
                  <a:srgbClr val="FFFFFF"/>
                </a:solidFill>
                <a:ea typeface="+mj-lt"/>
                <a:cs typeface="+mj-lt"/>
              </a:rPr>
              <a:t>Questions?</a:t>
            </a:r>
          </a:p>
          <a:p>
            <a:endParaRPr lang="en-US" sz="5200">
              <a:solidFill>
                <a:srgbClr val="FFFFFF"/>
              </a:solidFill>
              <a:cs typeface="Calibri Light"/>
            </a:endParaRPr>
          </a:p>
        </p:txBody>
      </p:sp>
    </p:spTree>
    <p:extLst>
      <p:ext uri="{BB962C8B-B14F-4D97-AF65-F5344CB8AC3E}">
        <p14:creationId xmlns:p14="http://schemas.microsoft.com/office/powerpoint/2010/main" val="8822426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32">
            <a:extLst>
              <a:ext uri="{FF2B5EF4-FFF2-40B4-BE49-F238E27FC236}">
                <a16:creationId xmlns:a16="http://schemas.microsoft.com/office/drawing/2014/main" id="{56C20283-73E0-40EC-8AD8-057F581F64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28">
            <a:extLst>
              <a:ext uri="{FF2B5EF4-FFF2-40B4-BE49-F238E27FC236}">
                <a16:creationId xmlns:a16="http://schemas.microsoft.com/office/drawing/2014/main" id="{3FCC729B-E528-40C3-82D3-BA4375575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960120" y="0"/>
            <a:ext cx="11218661" cy="6858000"/>
          </a:xfrm>
          <a:custGeom>
            <a:avLst/>
            <a:gdLst>
              <a:gd name="connsiteX0" fmla="*/ 0 w 11218661"/>
              <a:gd name="connsiteY0" fmla="*/ 0 h 6858000"/>
              <a:gd name="connsiteX1" fmla="*/ 8042507 w 11218661"/>
              <a:gd name="connsiteY1" fmla="*/ 0 h 6858000"/>
              <a:gd name="connsiteX2" fmla="*/ 11218661 w 11218661"/>
              <a:gd name="connsiteY2" fmla="*/ 6858000 h 6858000"/>
              <a:gd name="connsiteX3" fmla="*/ 0 w 112186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218661" h="6858000">
                <a:moveTo>
                  <a:pt x="0" y="0"/>
                </a:moveTo>
                <a:lnTo>
                  <a:pt x="8042507" y="0"/>
                </a:lnTo>
                <a:lnTo>
                  <a:pt x="11218661"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6" name="Freeform 26">
            <a:extLst>
              <a:ext uri="{FF2B5EF4-FFF2-40B4-BE49-F238E27FC236}">
                <a16:creationId xmlns:a16="http://schemas.microsoft.com/office/drawing/2014/main" id="{58F1FB8D-1842-4A04-998D-6CF047AB2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420248" y="0"/>
            <a:ext cx="10771752" cy="6858000"/>
          </a:xfrm>
          <a:custGeom>
            <a:avLst/>
            <a:gdLst>
              <a:gd name="connsiteX0" fmla="*/ 0 w 10771752"/>
              <a:gd name="connsiteY0" fmla="*/ 0 h 6858000"/>
              <a:gd name="connsiteX1" fmla="*/ 7595598 w 10771752"/>
              <a:gd name="connsiteY1" fmla="*/ 0 h 6858000"/>
              <a:gd name="connsiteX2" fmla="*/ 10771752 w 10771752"/>
              <a:gd name="connsiteY2" fmla="*/ 6858000 h 6858000"/>
              <a:gd name="connsiteX3" fmla="*/ 0 w 1077175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771752" h="6858000">
                <a:moveTo>
                  <a:pt x="0" y="0"/>
                </a:moveTo>
                <a:lnTo>
                  <a:pt x="7595598" y="0"/>
                </a:lnTo>
                <a:lnTo>
                  <a:pt x="10771752"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95FEF4F-AA07-4DC1-A78A-F010B2A051D5}"/>
              </a:ext>
            </a:extLst>
          </p:cNvPr>
          <p:cNvSpPr>
            <a:spLocks noGrp="1"/>
          </p:cNvSpPr>
          <p:nvPr>
            <p:ph type="title"/>
          </p:nvPr>
        </p:nvSpPr>
        <p:spPr>
          <a:xfrm>
            <a:off x="4384039" y="365125"/>
            <a:ext cx="7164493" cy="1325563"/>
          </a:xfrm>
        </p:spPr>
        <p:txBody>
          <a:bodyPr>
            <a:normAutofit/>
          </a:bodyPr>
          <a:lstStyle/>
          <a:p>
            <a:r>
              <a:rPr lang="en-US" b="1">
                <a:cs typeface="Calibri Light"/>
              </a:rPr>
              <a:t>A Levels </a:t>
            </a:r>
          </a:p>
        </p:txBody>
      </p:sp>
      <p:sp>
        <p:nvSpPr>
          <p:cNvPr id="3" name="Content Placeholder 2">
            <a:extLst>
              <a:ext uri="{FF2B5EF4-FFF2-40B4-BE49-F238E27FC236}">
                <a16:creationId xmlns:a16="http://schemas.microsoft.com/office/drawing/2014/main" id="{2E25C64B-A01D-4A37-BB97-AD14DB9C3640}"/>
              </a:ext>
            </a:extLst>
          </p:cNvPr>
          <p:cNvSpPr>
            <a:spLocks noGrp="1"/>
          </p:cNvSpPr>
          <p:nvPr>
            <p:ph idx="1"/>
          </p:nvPr>
        </p:nvSpPr>
        <p:spPr>
          <a:xfrm>
            <a:off x="3391054" y="1065217"/>
            <a:ext cx="8616632" cy="5111745"/>
          </a:xfrm>
        </p:spPr>
        <p:txBody>
          <a:bodyPr vert="horz" lIns="91440" tIns="45720" rIns="91440" bIns="45720" rtlCol="0" anchor="t">
            <a:normAutofit lnSpcReduction="10000"/>
          </a:bodyPr>
          <a:lstStyle/>
          <a:p>
            <a:pPr marL="0" indent="0">
              <a:buNone/>
            </a:pPr>
            <a:endParaRPr lang="en-US" sz="1600" b="1">
              <a:ea typeface="+mn-lt"/>
              <a:cs typeface="+mn-lt"/>
            </a:endParaRPr>
          </a:p>
          <a:p>
            <a:pPr marL="285750" indent="-285750"/>
            <a:r>
              <a:rPr lang="en-US" sz="2000" b="1" dirty="0">
                <a:latin typeface="Calibri Light"/>
                <a:ea typeface="+mn-lt"/>
                <a:cs typeface="+mn-lt"/>
              </a:rPr>
              <a:t>A-levels are the most common step-up from GCSEs. They normally take two years to complete, full-time and are at Level 3 on the National Qualifications Framework (NQF). </a:t>
            </a:r>
          </a:p>
          <a:p>
            <a:pPr marL="285750" indent="-285750"/>
            <a:r>
              <a:rPr lang="en-US" sz="2000" b="1" dirty="0">
                <a:latin typeface="Calibri Light"/>
                <a:ea typeface="+mn-lt"/>
                <a:cs typeface="+mn-lt"/>
              </a:rPr>
              <a:t>Students usually take A-level qualifications in Year 12 and 13, after completing their GCSEs. </a:t>
            </a:r>
          </a:p>
          <a:p>
            <a:pPr marL="285750" indent="-285750"/>
            <a:r>
              <a:rPr lang="en-US" sz="2000" b="1" dirty="0">
                <a:latin typeface="Calibri Light"/>
                <a:ea typeface="+mn-lt"/>
                <a:cs typeface="+mn-lt"/>
              </a:rPr>
              <a:t>You would usually need at least five GCSEs at grades 9 to 4 to be able to study A levels. </a:t>
            </a:r>
          </a:p>
          <a:p>
            <a:pPr marL="285750" indent="-285750"/>
            <a:r>
              <a:rPr lang="en-US" sz="2000" b="1" dirty="0">
                <a:latin typeface="Calibri Light"/>
                <a:ea typeface="+mn-lt"/>
                <a:cs typeface="+mn-lt"/>
              </a:rPr>
              <a:t>Some schools require you to have grade 4 or above in English and </a:t>
            </a:r>
            <a:r>
              <a:rPr lang="en-US" sz="2000" b="1" dirty="0" err="1">
                <a:latin typeface="Calibri Light"/>
                <a:ea typeface="+mn-lt"/>
                <a:cs typeface="+mn-lt"/>
              </a:rPr>
              <a:t>Maths</a:t>
            </a:r>
            <a:r>
              <a:rPr lang="en-US" sz="2000" b="1" dirty="0">
                <a:latin typeface="Calibri Light"/>
                <a:ea typeface="+mn-lt"/>
                <a:cs typeface="+mn-lt"/>
              </a:rPr>
              <a:t>, or grade 5/6 or above in the subject you want to take. E.g. biology or </a:t>
            </a:r>
            <a:r>
              <a:rPr lang="en-US" sz="2000" b="1" dirty="0" err="1">
                <a:latin typeface="Calibri Light"/>
                <a:ea typeface="+mn-lt"/>
                <a:cs typeface="+mn-lt"/>
              </a:rPr>
              <a:t>maths</a:t>
            </a:r>
            <a:endParaRPr lang="en-US" sz="2000" b="1" dirty="0">
              <a:latin typeface="Calibri Light"/>
              <a:ea typeface="+mn-lt"/>
              <a:cs typeface="+mn-lt"/>
            </a:endParaRPr>
          </a:p>
          <a:p>
            <a:pPr marL="285750" indent="-285750"/>
            <a:r>
              <a:rPr lang="en-US" sz="2000" b="1" dirty="0">
                <a:latin typeface="Calibri Light"/>
                <a:ea typeface="+mn-lt"/>
                <a:cs typeface="+mn-lt"/>
              </a:rPr>
              <a:t>You usually choose the A-levels that you wish to study in Year 11, but you do have the chance to change your choices after receiving your GCSE results or after a week or so of the course if it is not what you expected. </a:t>
            </a:r>
          </a:p>
          <a:p>
            <a:pPr marL="285750" indent="-285750"/>
            <a:r>
              <a:rPr lang="en-US" sz="2000" b="1" dirty="0">
                <a:latin typeface="Calibri Light"/>
                <a:ea typeface="+mn-lt"/>
                <a:cs typeface="+mn-lt"/>
              </a:rPr>
              <a:t>There is a wide range of around 80 subjects available, although exact courses on offer will change depending on the college or sixth form you choose.</a:t>
            </a:r>
          </a:p>
          <a:p>
            <a:pPr marL="285750" indent="-285750"/>
            <a:r>
              <a:rPr lang="en-US" sz="2000" b="1" dirty="0">
                <a:latin typeface="Calibri Light"/>
                <a:cs typeface="Calibri"/>
              </a:rPr>
              <a:t>Most popular entry requirement for Universities and UCAS points</a:t>
            </a:r>
          </a:p>
          <a:p>
            <a:pPr marL="285750" indent="-285750"/>
            <a:endParaRPr lang="en-US">
              <a:latin typeface="Calibri" panose="020F0502020204030204"/>
              <a:cs typeface="Calibri"/>
            </a:endParaRPr>
          </a:p>
          <a:p>
            <a:endParaRPr lang="en-US" sz="2000">
              <a:latin typeface="Calibri Light"/>
              <a:cs typeface="Calibri"/>
            </a:endParaRPr>
          </a:p>
        </p:txBody>
      </p:sp>
      <p:pic>
        <p:nvPicPr>
          <p:cNvPr id="6" name="Picture 5">
            <a:extLst>
              <a:ext uri="{FF2B5EF4-FFF2-40B4-BE49-F238E27FC236}">
                <a16:creationId xmlns:a16="http://schemas.microsoft.com/office/drawing/2014/main" id="{2E27CA5A-3162-D229-4515-A0203F1E91CE}"/>
              </a:ext>
            </a:extLst>
          </p:cNvPr>
          <p:cNvPicPr>
            <a:picLocks noChangeAspect="1"/>
          </p:cNvPicPr>
          <p:nvPr/>
        </p:nvPicPr>
        <p:blipFill>
          <a:blip r:embed="rId2"/>
          <a:stretch>
            <a:fillRect/>
          </a:stretch>
        </p:blipFill>
        <p:spPr>
          <a:xfrm>
            <a:off x="314635" y="4850687"/>
            <a:ext cx="1105613" cy="1570178"/>
          </a:xfrm>
          <a:prstGeom prst="rect">
            <a:avLst/>
          </a:prstGeom>
        </p:spPr>
      </p:pic>
    </p:spTree>
    <p:extLst>
      <p:ext uri="{BB962C8B-B14F-4D97-AF65-F5344CB8AC3E}">
        <p14:creationId xmlns:p14="http://schemas.microsoft.com/office/powerpoint/2010/main" val="1970162604"/>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56C20283-73E0-40EC-8AD8-057F581F64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8">
            <a:extLst>
              <a:ext uri="{FF2B5EF4-FFF2-40B4-BE49-F238E27FC236}">
                <a16:creationId xmlns:a16="http://schemas.microsoft.com/office/drawing/2014/main" id="{3FCC729B-E528-40C3-82D3-BA4375575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960120" y="0"/>
            <a:ext cx="11218661" cy="6858000"/>
          </a:xfrm>
          <a:custGeom>
            <a:avLst/>
            <a:gdLst>
              <a:gd name="connsiteX0" fmla="*/ 0 w 11218661"/>
              <a:gd name="connsiteY0" fmla="*/ 0 h 6858000"/>
              <a:gd name="connsiteX1" fmla="*/ 8042507 w 11218661"/>
              <a:gd name="connsiteY1" fmla="*/ 0 h 6858000"/>
              <a:gd name="connsiteX2" fmla="*/ 11218661 w 11218661"/>
              <a:gd name="connsiteY2" fmla="*/ 6858000 h 6858000"/>
              <a:gd name="connsiteX3" fmla="*/ 0 w 112186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218661" h="6858000">
                <a:moveTo>
                  <a:pt x="0" y="0"/>
                </a:moveTo>
                <a:lnTo>
                  <a:pt x="8042507" y="0"/>
                </a:lnTo>
                <a:lnTo>
                  <a:pt x="11218661"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26">
            <a:extLst>
              <a:ext uri="{FF2B5EF4-FFF2-40B4-BE49-F238E27FC236}">
                <a16:creationId xmlns:a16="http://schemas.microsoft.com/office/drawing/2014/main" id="{58F1FB8D-1842-4A04-998D-6CF047AB2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420248" y="0"/>
            <a:ext cx="10771752" cy="6858000"/>
          </a:xfrm>
          <a:custGeom>
            <a:avLst/>
            <a:gdLst>
              <a:gd name="connsiteX0" fmla="*/ 0 w 10771752"/>
              <a:gd name="connsiteY0" fmla="*/ 0 h 6858000"/>
              <a:gd name="connsiteX1" fmla="*/ 7595598 w 10771752"/>
              <a:gd name="connsiteY1" fmla="*/ 0 h 6858000"/>
              <a:gd name="connsiteX2" fmla="*/ 10771752 w 10771752"/>
              <a:gd name="connsiteY2" fmla="*/ 6858000 h 6858000"/>
              <a:gd name="connsiteX3" fmla="*/ 0 w 1077175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771752" h="6858000">
                <a:moveTo>
                  <a:pt x="0" y="0"/>
                </a:moveTo>
                <a:lnTo>
                  <a:pt x="7595598" y="0"/>
                </a:lnTo>
                <a:lnTo>
                  <a:pt x="10771752"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95FEF4F-AA07-4DC1-A78A-F010B2A051D5}"/>
              </a:ext>
            </a:extLst>
          </p:cNvPr>
          <p:cNvSpPr>
            <a:spLocks noGrp="1"/>
          </p:cNvSpPr>
          <p:nvPr>
            <p:ph type="title"/>
          </p:nvPr>
        </p:nvSpPr>
        <p:spPr>
          <a:xfrm>
            <a:off x="3808344" y="-182296"/>
            <a:ext cx="7164493" cy="1325563"/>
          </a:xfrm>
        </p:spPr>
        <p:txBody>
          <a:bodyPr>
            <a:normAutofit/>
          </a:bodyPr>
          <a:lstStyle/>
          <a:p>
            <a:r>
              <a:rPr lang="en-US" b="1">
                <a:cs typeface="Calibri Light"/>
              </a:rPr>
              <a:t>BTEC</a:t>
            </a:r>
          </a:p>
        </p:txBody>
      </p:sp>
      <p:sp>
        <p:nvSpPr>
          <p:cNvPr id="3" name="Content Placeholder 2">
            <a:extLst>
              <a:ext uri="{FF2B5EF4-FFF2-40B4-BE49-F238E27FC236}">
                <a16:creationId xmlns:a16="http://schemas.microsoft.com/office/drawing/2014/main" id="{2E25C64B-A01D-4A37-BB97-AD14DB9C3640}"/>
              </a:ext>
            </a:extLst>
          </p:cNvPr>
          <p:cNvSpPr>
            <a:spLocks noGrp="1"/>
          </p:cNvSpPr>
          <p:nvPr>
            <p:ph idx="1"/>
          </p:nvPr>
        </p:nvSpPr>
        <p:spPr>
          <a:xfrm>
            <a:off x="3565061" y="787197"/>
            <a:ext cx="8531467" cy="5121973"/>
          </a:xfrm>
        </p:spPr>
        <p:txBody>
          <a:bodyPr vert="horz" lIns="91440" tIns="45720" rIns="91440" bIns="45720" rtlCol="0" anchor="t">
            <a:noAutofit/>
          </a:bodyPr>
          <a:lstStyle/>
          <a:p>
            <a:r>
              <a:rPr lang="en-US" sz="2400" b="1" dirty="0">
                <a:ea typeface="+mn-lt"/>
                <a:cs typeface="+mn-lt"/>
              </a:rPr>
              <a:t>Qualifications </a:t>
            </a:r>
            <a:endParaRPr lang="en-US" sz="2400" dirty="0">
              <a:ea typeface="+mn-lt"/>
              <a:cs typeface="+mn-lt"/>
            </a:endParaRPr>
          </a:p>
          <a:p>
            <a:r>
              <a:rPr lang="en-US" sz="2400" b="1" dirty="0">
                <a:latin typeface="Calibri Light"/>
                <a:ea typeface="+mn-lt"/>
                <a:cs typeface="+mn-lt"/>
              </a:rPr>
              <a:t>BTECs are vocational, work-related qualifications that aim to engage and inspire learners in a wide range of subjects. </a:t>
            </a:r>
          </a:p>
          <a:p>
            <a:r>
              <a:rPr lang="en-US" sz="2400" b="1" dirty="0">
                <a:latin typeface="Calibri Light"/>
                <a:ea typeface="+mn-lt"/>
                <a:cs typeface="+mn-lt"/>
              </a:rPr>
              <a:t>BTEC Nationals are Level 3 courses that are usually studied full-time at college or sixth form. </a:t>
            </a:r>
          </a:p>
          <a:p>
            <a:r>
              <a:rPr lang="en-US" sz="2400" b="1" dirty="0">
                <a:latin typeface="Calibri Light"/>
                <a:ea typeface="+mn-lt"/>
                <a:cs typeface="+mn-lt"/>
              </a:rPr>
              <a:t>Some colleges may ask you to complete a Level 2 before progressing to a Level 3 course e.g. Engineering or Electrical Installation or if you don't achieve a L4 in English &amp; </a:t>
            </a:r>
            <a:r>
              <a:rPr lang="en-US" sz="2400" b="1" dirty="0" err="1">
                <a:latin typeface="Calibri Light"/>
                <a:ea typeface="+mn-lt"/>
                <a:cs typeface="+mn-lt"/>
              </a:rPr>
              <a:t>Maths</a:t>
            </a:r>
          </a:p>
          <a:p>
            <a:r>
              <a:rPr lang="en-US" sz="2400" b="1" dirty="0">
                <a:latin typeface="Calibri Light"/>
                <a:ea typeface="+mn-lt"/>
                <a:cs typeface="+mn-lt"/>
              </a:rPr>
              <a:t>You will also take part in work experience which will help you understand how your new skills apply to real life work situations. BTECs develop more practical knowledge and provide a different approach to learning, based alongside a theoretical background</a:t>
            </a:r>
          </a:p>
          <a:p>
            <a:r>
              <a:rPr lang="en-US" sz="2400" b="1" dirty="0">
                <a:latin typeface="Calibri Light"/>
                <a:cs typeface="Calibri"/>
              </a:rPr>
              <a:t>BTEC Nationals are widely accepted at many Universities as part of entry requirements  </a:t>
            </a:r>
          </a:p>
        </p:txBody>
      </p:sp>
      <p:pic>
        <p:nvPicPr>
          <p:cNvPr id="6" name="Picture 5">
            <a:extLst>
              <a:ext uri="{FF2B5EF4-FFF2-40B4-BE49-F238E27FC236}">
                <a16:creationId xmlns:a16="http://schemas.microsoft.com/office/drawing/2014/main" id="{4844E67D-7457-5531-D61D-B78001F8DE4F}"/>
              </a:ext>
            </a:extLst>
          </p:cNvPr>
          <p:cNvPicPr>
            <a:picLocks noChangeAspect="1"/>
          </p:cNvPicPr>
          <p:nvPr/>
        </p:nvPicPr>
        <p:blipFill>
          <a:blip r:embed="rId2"/>
          <a:stretch>
            <a:fillRect/>
          </a:stretch>
        </p:blipFill>
        <p:spPr>
          <a:xfrm>
            <a:off x="403336" y="4947254"/>
            <a:ext cx="1090177" cy="1548256"/>
          </a:xfrm>
          <a:prstGeom prst="rect">
            <a:avLst/>
          </a:prstGeom>
        </p:spPr>
      </p:pic>
    </p:spTree>
    <p:extLst>
      <p:ext uri="{BB962C8B-B14F-4D97-AF65-F5344CB8AC3E}">
        <p14:creationId xmlns:p14="http://schemas.microsoft.com/office/powerpoint/2010/main" val="4273065015"/>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56C20283-73E0-40EC-8AD8-057F581F64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8">
            <a:extLst>
              <a:ext uri="{FF2B5EF4-FFF2-40B4-BE49-F238E27FC236}">
                <a16:creationId xmlns:a16="http://schemas.microsoft.com/office/drawing/2014/main" id="{3FCC729B-E528-40C3-82D3-BA4375575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960120" y="0"/>
            <a:ext cx="11218661" cy="6858000"/>
          </a:xfrm>
          <a:custGeom>
            <a:avLst/>
            <a:gdLst>
              <a:gd name="connsiteX0" fmla="*/ 0 w 11218661"/>
              <a:gd name="connsiteY0" fmla="*/ 0 h 6858000"/>
              <a:gd name="connsiteX1" fmla="*/ 8042507 w 11218661"/>
              <a:gd name="connsiteY1" fmla="*/ 0 h 6858000"/>
              <a:gd name="connsiteX2" fmla="*/ 11218661 w 11218661"/>
              <a:gd name="connsiteY2" fmla="*/ 6858000 h 6858000"/>
              <a:gd name="connsiteX3" fmla="*/ 0 w 112186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218661" h="6858000">
                <a:moveTo>
                  <a:pt x="0" y="0"/>
                </a:moveTo>
                <a:lnTo>
                  <a:pt x="8042507" y="0"/>
                </a:lnTo>
                <a:lnTo>
                  <a:pt x="11218661"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26">
            <a:extLst>
              <a:ext uri="{FF2B5EF4-FFF2-40B4-BE49-F238E27FC236}">
                <a16:creationId xmlns:a16="http://schemas.microsoft.com/office/drawing/2014/main" id="{58F1FB8D-1842-4A04-998D-6CF047AB2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420248" y="0"/>
            <a:ext cx="10771752" cy="6858000"/>
          </a:xfrm>
          <a:custGeom>
            <a:avLst/>
            <a:gdLst>
              <a:gd name="connsiteX0" fmla="*/ 0 w 10771752"/>
              <a:gd name="connsiteY0" fmla="*/ 0 h 6858000"/>
              <a:gd name="connsiteX1" fmla="*/ 7595598 w 10771752"/>
              <a:gd name="connsiteY1" fmla="*/ 0 h 6858000"/>
              <a:gd name="connsiteX2" fmla="*/ 10771752 w 10771752"/>
              <a:gd name="connsiteY2" fmla="*/ 6858000 h 6858000"/>
              <a:gd name="connsiteX3" fmla="*/ 0 w 1077175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771752" h="6858000">
                <a:moveTo>
                  <a:pt x="0" y="0"/>
                </a:moveTo>
                <a:lnTo>
                  <a:pt x="7595598" y="0"/>
                </a:lnTo>
                <a:lnTo>
                  <a:pt x="10771752"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95FEF4F-AA07-4DC1-A78A-F010B2A051D5}"/>
              </a:ext>
            </a:extLst>
          </p:cNvPr>
          <p:cNvSpPr>
            <a:spLocks noGrp="1"/>
          </p:cNvSpPr>
          <p:nvPr>
            <p:ph type="title"/>
          </p:nvPr>
        </p:nvSpPr>
        <p:spPr>
          <a:xfrm>
            <a:off x="3924885" y="140433"/>
            <a:ext cx="7164493" cy="1325563"/>
          </a:xfrm>
        </p:spPr>
        <p:txBody>
          <a:bodyPr>
            <a:normAutofit/>
          </a:bodyPr>
          <a:lstStyle/>
          <a:p>
            <a:r>
              <a:rPr lang="en-US" b="1">
                <a:cs typeface="Calibri Light"/>
              </a:rPr>
              <a:t>T Levels </a:t>
            </a:r>
          </a:p>
        </p:txBody>
      </p:sp>
      <p:sp>
        <p:nvSpPr>
          <p:cNvPr id="3" name="Content Placeholder 2">
            <a:extLst>
              <a:ext uri="{FF2B5EF4-FFF2-40B4-BE49-F238E27FC236}">
                <a16:creationId xmlns:a16="http://schemas.microsoft.com/office/drawing/2014/main" id="{2E25C64B-A01D-4A37-BB97-AD14DB9C3640}"/>
              </a:ext>
            </a:extLst>
          </p:cNvPr>
          <p:cNvSpPr>
            <a:spLocks noGrp="1"/>
          </p:cNvSpPr>
          <p:nvPr>
            <p:ph idx="1"/>
          </p:nvPr>
        </p:nvSpPr>
        <p:spPr>
          <a:xfrm>
            <a:off x="3430590" y="1172679"/>
            <a:ext cx="8567326" cy="5211620"/>
          </a:xfrm>
        </p:spPr>
        <p:txBody>
          <a:bodyPr vert="horz" lIns="91440" tIns="45720" rIns="91440" bIns="45720" rtlCol="0" anchor="t">
            <a:noAutofit/>
          </a:bodyPr>
          <a:lstStyle/>
          <a:p>
            <a:pPr marL="285750" indent="-285750">
              <a:buFont typeface="Arial,Sans-Serif" panose="020B0604020202020204" pitchFamily="34" charset="0"/>
            </a:pPr>
            <a:r>
              <a:rPr lang="en-US" sz="2400" b="1" dirty="0">
                <a:latin typeface="Calibri Light"/>
                <a:cs typeface="Calibri Light"/>
              </a:rPr>
              <a:t>T Levels are a new, 2-year qualification designed to give you a head start towards the career you want.</a:t>
            </a:r>
            <a:endParaRPr lang="en-US" sz="2400" dirty="0">
              <a:ea typeface="+mn-lt"/>
              <a:cs typeface="+mn-lt"/>
            </a:endParaRPr>
          </a:p>
          <a:p>
            <a:pPr marL="285750" indent="-285750">
              <a:buFont typeface="Arial,Sans-Serif" panose="020B0604020202020204" pitchFamily="34" charset="0"/>
            </a:pPr>
            <a:r>
              <a:rPr lang="en-US" sz="2400" b="1" dirty="0">
                <a:latin typeface="Calibri Light"/>
                <a:cs typeface="Calibri Light"/>
              </a:rPr>
              <a:t>The government has developed T Levels to deliver world-class technical education and give you a new choice after GCSEs.</a:t>
            </a:r>
            <a:endParaRPr lang="en-US" sz="2400" dirty="0">
              <a:ea typeface="+mn-lt"/>
              <a:cs typeface="+mn-lt"/>
            </a:endParaRPr>
          </a:p>
          <a:p>
            <a:pPr marL="285750" indent="-285750">
              <a:buFont typeface="Arial,Sans-Serif" panose="020B0604020202020204" pitchFamily="34" charset="0"/>
            </a:pPr>
            <a:r>
              <a:rPr lang="en-US" sz="2400" b="1" dirty="0">
                <a:latin typeface="Calibri Light"/>
                <a:cs typeface="Calibri Light"/>
              </a:rPr>
              <a:t>A T Level is a nationally-</a:t>
            </a:r>
            <a:r>
              <a:rPr lang="en-US" sz="2400" b="1" dirty="0" err="1">
                <a:latin typeface="Calibri Light"/>
                <a:cs typeface="Calibri Light"/>
              </a:rPr>
              <a:t>recognised</a:t>
            </a:r>
            <a:r>
              <a:rPr lang="en-US" sz="2400" b="1" dirty="0">
                <a:latin typeface="Calibri Light"/>
                <a:cs typeface="Calibri Light"/>
              </a:rPr>
              <a:t> qualification that is worth the same number of UCAS points as 3 A levels.</a:t>
            </a:r>
            <a:endParaRPr lang="en-US" sz="2400" dirty="0">
              <a:ea typeface="+mn-lt"/>
              <a:cs typeface="+mn-lt"/>
            </a:endParaRPr>
          </a:p>
          <a:p>
            <a:pPr marL="285750" indent="-285750">
              <a:buFont typeface="Arial,Sans-Serif" panose="020B0604020202020204" pitchFamily="34" charset="0"/>
            </a:pPr>
            <a:r>
              <a:rPr lang="en-US" sz="2400" b="1" dirty="0">
                <a:latin typeface="Calibri Light"/>
                <a:cs typeface="Calibri Light"/>
              </a:rPr>
              <a:t>Endorsed by business, they include a 45-day industry placement to help you learn what a real career is like.</a:t>
            </a:r>
            <a:endParaRPr lang="en-US" sz="2400" b="1" dirty="0">
              <a:latin typeface="Calibri Light"/>
              <a:ea typeface="+mn-lt"/>
              <a:cs typeface="Calibri Light"/>
            </a:endParaRPr>
          </a:p>
          <a:p>
            <a:pPr marL="1200150" lvl="2"/>
            <a:r>
              <a:rPr lang="en-US" sz="2400" b="1" dirty="0">
                <a:ea typeface="+mn-lt"/>
                <a:cs typeface="+mn-lt"/>
              </a:rPr>
              <a:t>T Level Digital</a:t>
            </a:r>
            <a:endParaRPr lang="en-US" sz="2400" b="1">
              <a:latin typeface="Calibri Light"/>
              <a:ea typeface="+mn-lt"/>
              <a:cs typeface="Calibri Light"/>
            </a:endParaRPr>
          </a:p>
          <a:p>
            <a:pPr lvl="2">
              <a:buFont typeface="Arial" panose="020B0604020202020204" pitchFamily="34" charset="0"/>
              <a:buChar char="•"/>
            </a:pPr>
            <a:r>
              <a:rPr lang="en-US" sz="2400" b="1" dirty="0">
                <a:ea typeface="+mn-lt"/>
                <a:cs typeface="+mn-lt"/>
              </a:rPr>
              <a:t>T Level Construction</a:t>
            </a:r>
            <a:endParaRPr lang="en-US" sz="2400">
              <a:cs typeface="Calibri"/>
            </a:endParaRPr>
          </a:p>
          <a:p>
            <a:pPr lvl="2">
              <a:buFont typeface="Arial" panose="020B0604020202020204" pitchFamily="34" charset="0"/>
              <a:buChar char="•"/>
            </a:pPr>
            <a:r>
              <a:rPr lang="en-US" sz="2400" b="1" dirty="0">
                <a:ea typeface="+mn-lt"/>
                <a:cs typeface="+mn-lt"/>
              </a:rPr>
              <a:t>T Level Education &amp; Childcare</a:t>
            </a:r>
            <a:endParaRPr lang="en-US" sz="2400">
              <a:cs typeface="Calibri"/>
            </a:endParaRPr>
          </a:p>
          <a:p>
            <a:pPr lvl="2">
              <a:buFont typeface="Arial" panose="020B0604020202020204" pitchFamily="34" charset="0"/>
              <a:buChar char="•"/>
            </a:pPr>
            <a:r>
              <a:rPr lang="en-US" sz="2400" b="1" dirty="0">
                <a:ea typeface="+mn-lt"/>
                <a:cs typeface="+mn-lt"/>
              </a:rPr>
              <a:t>T Level Health &amp; Science</a:t>
            </a:r>
            <a:endParaRPr lang="en-US" sz="2400">
              <a:cs typeface="Calibri"/>
            </a:endParaRPr>
          </a:p>
          <a:p>
            <a:pPr lvl="2">
              <a:buFont typeface="Arial" panose="020B0604020202020204" pitchFamily="34" charset="0"/>
              <a:buChar char="•"/>
            </a:pPr>
            <a:r>
              <a:rPr lang="en-US" sz="2400" b="1" dirty="0">
                <a:ea typeface="+mn-lt"/>
                <a:cs typeface="+mn-lt"/>
              </a:rPr>
              <a:t>T Level Engineering</a:t>
            </a:r>
            <a:endParaRPr lang="en-US" sz="2400">
              <a:cs typeface="Calibri"/>
            </a:endParaRPr>
          </a:p>
          <a:p>
            <a:pPr marL="285750" indent="-285750">
              <a:buFont typeface="Arial,Sans-Serif" panose="020B0604020202020204" pitchFamily="34" charset="0"/>
              <a:buChar char="•"/>
            </a:pPr>
            <a:endParaRPr lang="en-US" sz="3600" b="1" dirty="0">
              <a:latin typeface="Calibri Light"/>
              <a:ea typeface="+mn-lt"/>
              <a:cs typeface="Calibri Light"/>
            </a:endParaRPr>
          </a:p>
          <a:p>
            <a:pPr marL="0" indent="0">
              <a:lnSpc>
                <a:spcPct val="100000"/>
              </a:lnSpc>
              <a:spcBef>
                <a:spcPts val="0"/>
              </a:spcBef>
              <a:buNone/>
            </a:pPr>
            <a:endParaRPr lang="en-US" sz="2400">
              <a:ea typeface="+mn-lt"/>
              <a:cs typeface="+mn-lt"/>
            </a:endParaRPr>
          </a:p>
          <a:p>
            <a:pPr>
              <a:lnSpc>
                <a:spcPct val="100000"/>
              </a:lnSpc>
              <a:spcBef>
                <a:spcPts val="0"/>
              </a:spcBef>
            </a:pPr>
            <a:endParaRPr lang="en-US" sz="2400">
              <a:ea typeface="+mn-lt"/>
              <a:cs typeface="+mn-lt"/>
            </a:endParaRPr>
          </a:p>
          <a:p>
            <a:endParaRPr lang="en-US" sz="2400" b="1">
              <a:ea typeface="+mn-lt"/>
              <a:cs typeface="+mn-lt"/>
            </a:endParaRPr>
          </a:p>
        </p:txBody>
      </p:sp>
      <p:pic>
        <p:nvPicPr>
          <p:cNvPr id="6" name="Picture 5">
            <a:extLst>
              <a:ext uri="{FF2B5EF4-FFF2-40B4-BE49-F238E27FC236}">
                <a16:creationId xmlns:a16="http://schemas.microsoft.com/office/drawing/2014/main" id="{32542429-E7E8-BD73-B40D-D8BD3DF57BE2}"/>
              </a:ext>
            </a:extLst>
          </p:cNvPr>
          <p:cNvPicPr>
            <a:picLocks noChangeAspect="1"/>
          </p:cNvPicPr>
          <p:nvPr/>
        </p:nvPicPr>
        <p:blipFill>
          <a:blip r:embed="rId2"/>
          <a:stretch>
            <a:fillRect/>
          </a:stretch>
        </p:blipFill>
        <p:spPr>
          <a:xfrm>
            <a:off x="194085" y="4932204"/>
            <a:ext cx="1140194" cy="1619290"/>
          </a:xfrm>
          <a:prstGeom prst="rect">
            <a:avLst/>
          </a:prstGeom>
        </p:spPr>
      </p:pic>
    </p:spTree>
    <p:extLst>
      <p:ext uri="{BB962C8B-B14F-4D97-AF65-F5344CB8AC3E}">
        <p14:creationId xmlns:p14="http://schemas.microsoft.com/office/powerpoint/2010/main" val="3860473717"/>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56C20283-73E0-40EC-8AD8-057F581F64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8">
            <a:extLst>
              <a:ext uri="{FF2B5EF4-FFF2-40B4-BE49-F238E27FC236}">
                <a16:creationId xmlns:a16="http://schemas.microsoft.com/office/drawing/2014/main" id="{3FCC729B-E528-40C3-82D3-BA4375575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960120" y="0"/>
            <a:ext cx="11218661" cy="6858000"/>
          </a:xfrm>
          <a:custGeom>
            <a:avLst/>
            <a:gdLst>
              <a:gd name="connsiteX0" fmla="*/ 0 w 11218661"/>
              <a:gd name="connsiteY0" fmla="*/ 0 h 6858000"/>
              <a:gd name="connsiteX1" fmla="*/ 8042507 w 11218661"/>
              <a:gd name="connsiteY1" fmla="*/ 0 h 6858000"/>
              <a:gd name="connsiteX2" fmla="*/ 11218661 w 11218661"/>
              <a:gd name="connsiteY2" fmla="*/ 6858000 h 6858000"/>
              <a:gd name="connsiteX3" fmla="*/ 0 w 112186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218661" h="6858000">
                <a:moveTo>
                  <a:pt x="0" y="0"/>
                </a:moveTo>
                <a:lnTo>
                  <a:pt x="8042507" y="0"/>
                </a:lnTo>
                <a:lnTo>
                  <a:pt x="11218661"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26">
            <a:extLst>
              <a:ext uri="{FF2B5EF4-FFF2-40B4-BE49-F238E27FC236}">
                <a16:creationId xmlns:a16="http://schemas.microsoft.com/office/drawing/2014/main" id="{58F1FB8D-1842-4A04-998D-6CF047AB2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420248" y="0"/>
            <a:ext cx="10771752" cy="6858000"/>
          </a:xfrm>
          <a:custGeom>
            <a:avLst/>
            <a:gdLst>
              <a:gd name="connsiteX0" fmla="*/ 0 w 10771752"/>
              <a:gd name="connsiteY0" fmla="*/ 0 h 6858000"/>
              <a:gd name="connsiteX1" fmla="*/ 7595598 w 10771752"/>
              <a:gd name="connsiteY1" fmla="*/ 0 h 6858000"/>
              <a:gd name="connsiteX2" fmla="*/ 10771752 w 10771752"/>
              <a:gd name="connsiteY2" fmla="*/ 6858000 h 6858000"/>
              <a:gd name="connsiteX3" fmla="*/ 0 w 1077175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771752" h="6858000">
                <a:moveTo>
                  <a:pt x="0" y="0"/>
                </a:moveTo>
                <a:lnTo>
                  <a:pt x="7595598" y="0"/>
                </a:lnTo>
                <a:lnTo>
                  <a:pt x="10771752"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itle 5">
            <a:extLst>
              <a:ext uri="{FF2B5EF4-FFF2-40B4-BE49-F238E27FC236}">
                <a16:creationId xmlns:a16="http://schemas.microsoft.com/office/drawing/2014/main" id="{BA403343-71B2-4665-9732-0596D582E6DF}"/>
              </a:ext>
            </a:extLst>
          </p:cNvPr>
          <p:cNvSpPr>
            <a:spLocks noGrp="1"/>
          </p:cNvSpPr>
          <p:nvPr>
            <p:ph type="title"/>
          </p:nvPr>
        </p:nvSpPr>
        <p:spPr>
          <a:xfrm>
            <a:off x="2117969" y="365125"/>
            <a:ext cx="9235831" cy="1345101"/>
          </a:xfrm>
        </p:spPr>
        <p:txBody>
          <a:bodyPr/>
          <a:lstStyle/>
          <a:p>
            <a:r>
              <a:rPr lang="en-US">
                <a:cs typeface="Calibri Light"/>
              </a:rPr>
              <a:t>City &amp; Guilds</a:t>
            </a:r>
            <a:endParaRPr lang="en-US"/>
          </a:p>
        </p:txBody>
      </p:sp>
      <p:sp>
        <p:nvSpPr>
          <p:cNvPr id="8" name="Content Placeholder 7">
            <a:extLst>
              <a:ext uri="{FF2B5EF4-FFF2-40B4-BE49-F238E27FC236}">
                <a16:creationId xmlns:a16="http://schemas.microsoft.com/office/drawing/2014/main" id="{71992A79-2F2C-4E0B-BBAC-04CDCD68734A}"/>
              </a:ext>
            </a:extLst>
          </p:cNvPr>
          <p:cNvSpPr>
            <a:spLocks noGrp="1"/>
          </p:cNvSpPr>
          <p:nvPr>
            <p:ph idx="1"/>
          </p:nvPr>
        </p:nvSpPr>
        <p:spPr>
          <a:xfrm>
            <a:off x="3319585" y="1434856"/>
            <a:ext cx="8571522" cy="3794492"/>
          </a:xfrm>
        </p:spPr>
        <p:txBody>
          <a:bodyPr vert="horz" lIns="91440" tIns="45720" rIns="91440" bIns="45720" rtlCol="0" anchor="t">
            <a:normAutofit/>
          </a:bodyPr>
          <a:lstStyle/>
          <a:p>
            <a:r>
              <a:rPr lang="en-US">
                <a:ea typeface="+mn-lt"/>
                <a:cs typeface="+mn-lt"/>
              </a:rPr>
              <a:t>The City and Guilds of London Institute (</a:t>
            </a:r>
            <a:r>
              <a:rPr lang="en-US" b="1">
                <a:ea typeface="+mn-lt"/>
                <a:cs typeface="+mn-lt"/>
              </a:rPr>
              <a:t>City &amp; Guilds</a:t>
            </a:r>
            <a:r>
              <a:rPr lang="en-US">
                <a:ea typeface="+mn-lt"/>
                <a:cs typeface="+mn-lt"/>
              </a:rPr>
              <a:t>) is an examining and accreditation body for vocational, managerial and engineering training. They offer a large number of qualifications across 28 sectors, which are valued by employers in the UK and internationally. </a:t>
            </a:r>
            <a:r>
              <a:rPr lang="en-US" b="1">
                <a:ea typeface="+mn-lt"/>
                <a:cs typeface="+mn-lt"/>
              </a:rPr>
              <a:t>City &amp; Guilds</a:t>
            </a:r>
            <a:r>
              <a:rPr lang="en-US">
                <a:ea typeface="+mn-lt"/>
                <a:cs typeface="+mn-lt"/>
              </a:rPr>
              <a:t> qualifications help individuals enhance their talents and enable them to improve their abilities for better career progression opportunities.</a:t>
            </a:r>
            <a:endParaRPr lang="en-US">
              <a:cs typeface="Calibri" panose="020F0502020204030204"/>
            </a:endParaRPr>
          </a:p>
          <a:p>
            <a:endParaRPr lang="en-US"/>
          </a:p>
        </p:txBody>
      </p:sp>
      <p:sp>
        <p:nvSpPr>
          <p:cNvPr id="3" name="TextBox 2">
            <a:extLst>
              <a:ext uri="{FF2B5EF4-FFF2-40B4-BE49-F238E27FC236}">
                <a16:creationId xmlns:a16="http://schemas.microsoft.com/office/drawing/2014/main" id="{EC3D05CE-4974-4F73-AA02-15407FC2B722}"/>
              </a:ext>
            </a:extLst>
          </p:cNvPr>
          <p:cNvSpPr txBox="1"/>
          <p:nvPr/>
        </p:nvSpPr>
        <p:spPr>
          <a:xfrm>
            <a:off x="4177323" y="5222631"/>
            <a:ext cx="698304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i="1"/>
              <a:t>You would generally study City &amp; Guilds Qualifications as part of an Apprenticeship</a:t>
            </a:r>
            <a:endParaRPr lang="en-US" i="1">
              <a:cs typeface="Calibri"/>
            </a:endParaRPr>
          </a:p>
        </p:txBody>
      </p:sp>
      <p:pic>
        <p:nvPicPr>
          <p:cNvPr id="5" name="Picture 4">
            <a:extLst>
              <a:ext uri="{FF2B5EF4-FFF2-40B4-BE49-F238E27FC236}">
                <a16:creationId xmlns:a16="http://schemas.microsoft.com/office/drawing/2014/main" id="{8D9A3A85-0234-A0CB-6882-F80FA7C3DEDE}"/>
              </a:ext>
            </a:extLst>
          </p:cNvPr>
          <p:cNvPicPr>
            <a:picLocks noChangeAspect="1"/>
          </p:cNvPicPr>
          <p:nvPr/>
        </p:nvPicPr>
        <p:blipFill>
          <a:blip r:embed="rId2"/>
          <a:stretch>
            <a:fillRect/>
          </a:stretch>
        </p:blipFill>
        <p:spPr>
          <a:xfrm>
            <a:off x="483898" y="5042542"/>
            <a:ext cx="1167620" cy="1658240"/>
          </a:xfrm>
          <a:prstGeom prst="rect">
            <a:avLst/>
          </a:prstGeom>
        </p:spPr>
      </p:pic>
    </p:spTree>
    <p:extLst>
      <p:ext uri="{BB962C8B-B14F-4D97-AF65-F5344CB8AC3E}">
        <p14:creationId xmlns:p14="http://schemas.microsoft.com/office/powerpoint/2010/main" val="4006519784"/>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50">
            <a:extLst>
              <a:ext uri="{FF2B5EF4-FFF2-40B4-BE49-F238E27FC236}">
                <a16:creationId xmlns:a16="http://schemas.microsoft.com/office/drawing/2014/main" id="{9821BB50-A382-42F3-8791-0F2D8DA14A0D}"/>
              </a:ext>
            </a:extLst>
          </p:cNvPr>
          <p:cNvPicPr>
            <a:picLocks noChangeAspect="1"/>
          </p:cNvPicPr>
          <p:nvPr/>
        </p:nvPicPr>
        <p:blipFill rotWithShape="1">
          <a:blip r:embed="rId2"/>
          <a:srcRect t="7619" r="-2" b="-2"/>
          <a:stretch/>
        </p:blipFill>
        <p:spPr>
          <a:xfrm>
            <a:off x="-3047" y="10"/>
            <a:ext cx="12191999" cy="6857990"/>
          </a:xfrm>
          <a:prstGeom prst="rect">
            <a:avLst/>
          </a:prstGeom>
        </p:spPr>
      </p:pic>
      <p:sp>
        <p:nvSpPr>
          <p:cNvPr id="57" name="Rectangle 56">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ormAutofit/>
          </a:bodyPr>
          <a:lstStyle/>
          <a:p>
            <a:r>
              <a:rPr lang="en-US" sz="9600" b="1">
                <a:solidFill>
                  <a:srgbClr val="FFFFFF"/>
                </a:solidFill>
                <a:ea typeface="+mj-lt"/>
                <a:cs typeface="+mj-lt"/>
              </a:rPr>
              <a:t>Questions?</a:t>
            </a:r>
          </a:p>
          <a:p>
            <a:endParaRPr lang="en-US" sz="5200">
              <a:solidFill>
                <a:srgbClr val="FFFFFF"/>
              </a:solidFill>
              <a:cs typeface="Calibri Light"/>
            </a:endParaRPr>
          </a:p>
        </p:txBody>
      </p:sp>
    </p:spTree>
    <p:extLst>
      <p:ext uri="{BB962C8B-B14F-4D97-AF65-F5344CB8AC3E}">
        <p14:creationId xmlns:p14="http://schemas.microsoft.com/office/powerpoint/2010/main" val="27289906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68A4132F-DEC6-4332-A00C-A11AD4519B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9B38642C-62C4-4E31-A5D3-BB1DD8CA3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663583" cy="6858478"/>
          </a:xfrm>
          <a:custGeom>
            <a:avLst/>
            <a:gdLst>
              <a:gd name="connsiteX0" fmla="*/ 0 w 8663583"/>
              <a:gd name="connsiteY0" fmla="*/ 0 h 6858478"/>
              <a:gd name="connsiteX1" fmla="*/ 480486 w 8663583"/>
              <a:gd name="connsiteY1" fmla="*/ 0 h 6858478"/>
              <a:gd name="connsiteX2" fmla="*/ 4415403 w 8663583"/>
              <a:gd name="connsiteY2" fmla="*/ 0 h 6858478"/>
              <a:gd name="connsiteX3" fmla="*/ 5481631 w 8663583"/>
              <a:gd name="connsiteY3" fmla="*/ 0 h 6858478"/>
              <a:gd name="connsiteX4" fmla="*/ 5487208 w 8663583"/>
              <a:gd name="connsiteY4" fmla="*/ 0 h 6858478"/>
              <a:gd name="connsiteX5" fmla="*/ 8663583 w 8663583"/>
              <a:gd name="connsiteY5" fmla="*/ 6858478 h 6858478"/>
              <a:gd name="connsiteX6" fmla="*/ 1239028 w 8663583"/>
              <a:gd name="connsiteY6" fmla="*/ 6858478 h 6858478"/>
              <a:gd name="connsiteX7" fmla="*/ 1239288 w 8663583"/>
              <a:gd name="connsiteY7" fmla="*/ 6857916 h 6858478"/>
              <a:gd name="connsiteX8" fmla="*/ 480486 w 8663583"/>
              <a:gd name="connsiteY8" fmla="*/ 6857916 h 6858478"/>
              <a:gd name="connsiteX9" fmla="*/ 480486 w 8663583"/>
              <a:gd name="connsiteY9" fmla="*/ 6858000 h 6858478"/>
              <a:gd name="connsiteX10" fmla="*/ 0 w 8663583"/>
              <a:gd name="connsiteY10" fmla="*/ 685800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663583" h="6858478">
                <a:moveTo>
                  <a:pt x="0" y="0"/>
                </a:moveTo>
                <a:lnTo>
                  <a:pt x="480486" y="0"/>
                </a:lnTo>
                <a:lnTo>
                  <a:pt x="4415403" y="0"/>
                </a:lnTo>
                <a:lnTo>
                  <a:pt x="5481631" y="0"/>
                </a:lnTo>
                <a:lnTo>
                  <a:pt x="5487208" y="0"/>
                </a:lnTo>
                <a:lnTo>
                  <a:pt x="8663583" y="6858478"/>
                </a:lnTo>
                <a:lnTo>
                  <a:pt x="1239028" y="6858478"/>
                </a:lnTo>
                <a:lnTo>
                  <a:pt x="1239288" y="6857916"/>
                </a:lnTo>
                <a:lnTo>
                  <a:pt x="480486" y="6857916"/>
                </a:lnTo>
                <a:lnTo>
                  <a:pt x="480486"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Shape 29">
            <a:extLst>
              <a:ext uri="{FF2B5EF4-FFF2-40B4-BE49-F238E27FC236}">
                <a16:creationId xmlns:a16="http://schemas.microsoft.com/office/drawing/2014/main" id="{A9F66240-8C38-4069-A5C9-2D3FCD97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234957" cy="6858478"/>
          </a:xfrm>
          <a:custGeom>
            <a:avLst/>
            <a:gdLst>
              <a:gd name="connsiteX0" fmla="*/ 156905 w 8234957"/>
              <a:gd name="connsiteY0" fmla="*/ 0 h 6858478"/>
              <a:gd name="connsiteX1" fmla="*/ 3986777 w 8234957"/>
              <a:gd name="connsiteY1" fmla="*/ 0 h 6858478"/>
              <a:gd name="connsiteX2" fmla="*/ 5053005 w 8234957"/>
              <a:gd name="connsiteY2" fmla="*/ 0 h 6858478"/>
              <a:gd name="connsiteX3" fmla="*/ 5058582 w 8234957"/>
              <a:gd name="connsiteY3" fmla="*/ 0 h 6858478"/>
              <a:gd name="connsiteX4" fmla="*/ 8234957 w 8234957"/>
              <a:gd name="connsiteY4" fmla="*/ 6858478 h 6858478"/>
              <a:gd name="connsiteX5" fmla="*/ 810402 w 8234957"/>
              <a:gd name="connsiteY5" fmla="*/ 6858478 h 6858478"/>
              <a:gd name="connsiteX6" fmla="*/ 810662 w 8234957"/>
              <a:gd name="connsiteY6" fmla="*/ 6857916 h 6858478"/>
              <a:gd name="connsiteX7" fmla="*/ 156905 w 8234957"/>
              <a:gd name="connsiteY7" fmla="*/ 6857916 h 6858478"/>
              <a:gd name="connsiteX8" fmla="*/ 156905 w 8234957"/>
              <a:gd name="connsiteY8" fmla="*/ 6858478 h 6858478"/>
              <a:gd name="connsiteX9" fmla="*/ 0 w 8234957"/>
              <a:gd name="connsiteY9" fmla="*/ 6858478 h 6858478"/>
              <a:gd name="connsiteX10" fmla="*/ 0 w 8234957"/>
              <a:gd name="connsiteY10" fmla="*/ 479 h 6858478"/>
              <a:gd name="connsiteX11" fmla="*/ 156905 w 8234957"/>
              <a:gd name="connsiteY11" fmla="*/ 479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34957" h="6858478">
                <a:moveTo>
                  <a:pt x="156905" y="0"/>
                </a:moveTo>
                <a:lnTo>
                  <a:pt x="3986777" y="0"/>
                </a:lnTo>
                <a:lnTo>
                  <a:pt x="5053005" y="0"/>
                </a:lnTo>
                <a:lnTo>
                  <a:pt x="5058582" y="0"/>
                </a:lnTo>
                <a:lnTo>
                  <a:pt x="8234957" y="6858478"/>
                </a:lnTo>
                <a:lnTo>
                  <a:pt x="810402" y="6858478"/>
                </a:lnTo>
                <a:lnTo>
                  <a:pt x="810662" y="6857916"/>
                </a:lnTo>
                <a:lnTo>
                  <a:pt x="156905" y="6857916"/>
                </a:lnTo>
                <a:lnTo>
                  <a:pt x="156905" y="6858478"/>
                </a:lnTo>
                <a:lnTo>
                  <a:pt x="0" y="6858478"/>
                </a:lnTo>
                <a:lnTo>
                  <a:pt x="0" y="479"/>
                </a:lnTo>
                <a:lnTo>
                  <a:pt x="156905"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DDBFD46-0B69-499A-A7F0-A842E08294ED}"/>
              </a:ext>
            </a:extLst>
          </p:cNvPr>
          <p:cNvSpPr>
            <a:spLocks noGrp="1"/>
          </p:cNvSpPr>
          <p:nvPr>
            <p:ph type="title"/>
          </p:nvPr>
        </p:nvSpPr>
        <p:spPr>
          <a:xfrm>
            <a:off x="42576" y="35957"/>
            <a:ext cx="8149803" cy="1345101"/>
          </a:xfrm>
        </p:spPr>
        <p:txBody>
          <a:bodyPr>
            <a:normAutofit/>
          </a:bodyPr>
          <a:lstStyle/>
          <a:p>
            <a:r>
              <a:rPr lang="en-US" b="1" dirty="0">
                <a:cs typeface="Calibri Light"/>
              </a:rPr>
              <a:t>University After P16 </a:t>
            </a:r>
          </a:p>
        </p:txBody>
      </p:sp>
      <p:sp>
        <p:nvSpPr>
          <p:cNvPr id="3" name="Content Placeholder 2">
            <a:extLst>
              <a:ext uri="{FF2B5EF4-FFF2-40B4-BE49-F238E27FC236}">
                <a16:creationId xmlns:a16="http://schemas.microsoft.com/office/drawing/2014/main" id="{50A81FAA-F294-4A75-88BC-CFF5679D5BCD}"/>
              </a:ext>
            </a:extLst>
          </p:cNvPr>
          <p:cNvSpPr>
            <a:spLocks noGrp="1"/>
          </p:cNvSpPr>
          <p:nvPr>
            <p:ph idx="1"/>
          </p:nvPr>
        </p:nvSpPr>
        <p:spPr>
          <a:xfrm>
            <a:off x="0" y="1681795"/>
            <a:ext cx="6096000" cy="5127274"/>
          </a:xfrm>
        </p:spPr>
        <p:txBody>
          <a:bodyPr vert="horz" lIns="91440" tIns="45720" rIns="91440" bIns="45720" rtlCol="0" anchor="t">
            <a:noAutofit/>
          </a:bodyPr>
          <a:lstStyle/>
          <a:p>
            <a:pPr marL="0" indent="0">
              <a:buNone/>
            </a:pPr>
            <a:r>
              <a:rPr lang="en-US" sz="2000" b="1" dirty="0">
                <a:latin typeface="Calibri Light"/>
                <a:ea typeface="+mn-lt"/>
                <a:cs typeface="+mn-lt"/>
              </a:rPr>
              <a:t>A higher-level educational institution in which students study for degrees and academic research is done. University is, usually, attended after students have completed suitable Level 3 qualifications such as A Levels, T level, BTECs etc. </a:t>
            </a:r>
            <a:r>
              <a:rPr lang="en-US" sz="2000" b="1" dirty="0">
                <a:latin typeface="Calibri Light"/>
                <a:cs typeface="Calibri" panose="020F0502020204030204"/>
              </a:rPr>
              <a:t>Undergraduate -</a:t>
            </a:r>
            <a:r>
              <a:rPr lang="en-US" sz="2000" dirty="0">
                <a:ea typeface="+mn-lt"/>
                <a:cs typeface="+mn-lt"/>
              </a:rPr>
              <a:t>An </a:t>
            </a:r>
            <a:r>
              <a:rPr lang="en-US" sz="2000" b="1" dirty="0">
                <a:ea typeface="+mn-lt"/>
                <a:cs typeface="+mn-lt"/>
              </a:rPr>
              <a:t>undergraduate</a:t>
            </a:r>
            <a:r>
              <a:rPr lang="en-US" sz="2000" dirty="0">
                <a:ea typeface="+mn-lt"/>
                <a:cs typeface="+mn-lt"/>
              </a:rPr>
              <a:t> is a student at a university or college who is studying for his or her first </a:t>
            </a:r>
            <a:r>
              <a:rPr lang="en-US" sz="2000" b="1" dirty="0">
                <a:ea typeface="+mn-lt"/>
                <a:cs typeface="+mn-lt"/>
              </a:rPr>
              <a:t>degree</a:t>
            </a:r>
            <a:r>
              <a:rPr lang="en-US" sz="2000" dirty="0">
                <a:ea typeface="+mn-lt"/>
                <a:cs typeface="+mn-lt"/>
              </a:rPr>
              <a:t>. (BA, BSC Hons)</a:t>
            </a:r>
            <a:endParaRPr lang="en-US" sz="2000" b="1" dirty="0">
              <a:latin typeface="Calibri Light"/>
              <a:cs typeface="Calibri" panose="020F0502020204030204"/>
            </a:endParaRPr>
          </a:p>
          <a:p>
            <a:pPr marL="0" indent="0">
              <a:buNone/>
            </a:pPr>
            <a:r>
              <a:rPr lang="en-US" sz="2000" dirty="0">
                <a:latin typeface="Calibri"/>
                <a:cs typeface="Calibri" panose="020F0502020204030204"/>
              </a:rPr>
              <a:t>Universities offer a WIDE range of courses for ALL abilities – Journalism, Sports Coaching, Film Maker, Chef, Property Developer, Social Media,</a:t>
            </a:r>
          </a:p>
          <a:p>
            <a:pPr marL="0" indent="0">
              <a:buNone/>
            </a:pPr>
            <a:r>
              <a:rPr lang="en-US" sz="2000" b="1" dirty="0">
                <a:latin typeface="Calibri"/>
                <a:cs typeface="Calibri" panose="020F0502020204030204"/>
              </a:rPr>
              <a:t>Postgraduate -</a:t>
            </a:r>
            <a:r>
              <a:rPr lang="en-US" sz="2000" b="1" dirty="0">
                <a:ea typeface="+mn-lt"/>
                <a:cs typeface="+mn-lt"/>
              </a:rPr>
              <a:t> </a:t>
            </a:r>
            <a:r>
              <a:rPr lang="en-US" sz="2000" dirty="0">
                <a:ea typeface="+mn-lt"/>
                <a:cs typeface="+mn-lt"/>
              </a:rPr>
              <a:t>a </a:t>
            </a:r>
            <a:r>
              <a:rPr lang="en-US" sz="2000" b="1" dirty="0">
                <a:ea typeface="+mn-lt"/>
                <a:cs typeface="+mn-lt"/>
              </a:rPr>
              <a:t>postgraduate</a:t>
            </a:r>
            <a:r>
              <a:rPr lang="en-US" sz="2000" dirty="0">
                <a:ea typeface="+mn-lt"/>
                <a:cs typeface="+mn-lt"/>
              </a:rPr>
              <a:t> student is anyone who is studying a </a:t>
            </a:r>
            <a:r>
              <a:rPr lang="en-US" sz="2000" b="1" dirty="0">
                <a:ea typeface="+mn-lt"/>
                <a:cs typeface="+mn-lt"/>
              </a:rPr>
              <a:t>postgraduate</a:t>
            </a:r>
            <a:r>
              <a:rPr lang="en-US" sz="2000" dirty="0">
                <a:ea typeface="+mn-lt"/>
                <a:cs typeface="+mn-lt"/>
              </a:rPr>
              <a:t> course, including a masters course (MA, MSC)</a:t>
            </a:r>
          </a:p>
          <a:p>
            <a:pPr>
              <a:buNone/>
            </a:pPr>
            <a:r>
              <a:rPr lang="en-US" sz="2000" b="1" dirty="0">
                <a:latin typeface="Calibri Light"/>
                <a:cs typeface="Calibri Light"/>
              </a:rPr>
              <a:t>Degree apprenticeships may fund a young person’s part-time university degree at the same time as getting paid for working in a job.</a:t>
            </a:r>
            <a:endParaRPr lang="en-US" sz="2000" dirty="0">
              <a:ea typeface="+mn-lt"/>
              <a:cs typeface="+mn-lt"/>
            </a:endParaRPr>
          </a:p>
          <a:p>
            <a:pPr marL="0" indent="0">
              <a:buNone/>
            </a:pPr>
            <a:endParaRPr lang="en-US" sz="2000" dirty="0">
              <a:latin typeface="Calibri" panose="020F0502020204030204"/>
              <a:cs typeface="Calibri" panose="020F0502020204030204"/>
            </a:endParaRPr>
          </a:p>
          <a:p>
            <a:endParaRPr lang="en-US" sz="2000" b="1" dirty="0">
              <a:latin typeface="Calibri Light"/>
              <a:cs typeface="Calibri" panose="020F0502020204030204"/>
            </a:endParaRPr>
          </a:p>
        </p:txBody>
      </p:sp>
      <p:pic>
        <p:nvPicPr>
          <p:cNvPr id="8" name="Picture 8" descr="A picture containing grass, sky, outdoor, day&#10;&#10;Description automatically generated">
            <a:extLst>
              <a:ext uri="{FF2B5EF4-FFF2-40B4-BE49-F238E27FC236}">
                <a16:creationId xmlns:a16="http://schemas.microsoft.com/office/drawing/2014/main" id="{E3022305-E151-4B1D-B620-0E88A6A8941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642757" y="1681795"/>
            <a:ext cx="4218354" cy="2803437"/>
          </a:xfrm>
          <a:prstGeom prst="rect">
            <a:avLst/>
          </a:prstGeom>
        </p:spPr>
      </p:pic>
      <p:pic>
        <p:nvPicPr>
          <p:cNvPr id="6" name="Picture 5">
            <a:extLst>
              <a:ext uri="{FF2B5EF4-FFF2-40B4-BE49-F238E27FC236}">
                <a16:creationId xmlns:a16="http://schemas.microsoft.com/office/drawing/2014/main" id="{C355D9F3-FBE4-00AA-BC9F-221991871A7A}"/>
              </a:ext>
            </a:extLst>
          </p:cNvPr>
          <p:cNvPicPr>
            <a:picLocks noChangeAspect="1"/>
          </p:cNvPicPr>
          <p:nvPr/>
        </p:nvPicPr>
        <p:blipFill>
          <a:blip r:embed="rId4"/>
          <a:stretch>
            <a:fillRect/>
          </a:stretch>
        </p:blipFill>
        <p:spPr>
          <a:xfrm>
            <a:off x="10685057" y="258913"/>
            <a:ext cx="819589" cy="1163970"/>
          </a:xfrm>
          <a:prstGeom prst="rect">
            <a:avLst/>
          </a:prstGeom>
        </p:spPr>
      </p:pic>
    </p:spTree>
    <p:extLst>
      <p:ext uri="{BB962C8B-B14F-4D97-AF65-F5344CB8AC3E}">
        <p14:creationId xmlns:p14="http://schemas.microsoft.com/office/powerpoint/2010/main" val="2532691803"/>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68A4132F-DEC6-4332-A00C-A11AD4519B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9B38642C-62C4-4E31-A5D3-BB1DD8CA3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663583" cy="6858478"/>
          </a:xfrm>
          <a:custGeom>
            <a:avLst/>
            <a:gdLst>
              <a:gd name="connsiteX0" fmla="*/ 0 w 8663583"/>
              <a:gd name="connsiteY0" fmla="*/ 0 h 6858478"/>
              <a:gd name="connsiteX1" fmla="*/ 480486 w 8663583"/>
              <a:gd name="connsiteY1" fmla="*/ 0 h 6858478"/>
              <a:gd name="connsiteX2" fmla="*/ 4415403 w 8663583"/>
              <a:gd name="connsiteY2" fmla="*/ 0 h 6858478"/>
              <a:gd name="connsiteX3" fmla="*/ 5481631 w 8663583"/>
              <a:gd name="connsiteY3" fmla="*/ 0 h 6858478"/>
              <a:gd name="connsiteX4" fmla="*/ 5487208 w 8663583"/>
              <a:gd name="connsiteY4" fmla="*/ 0 h 6858478"/>
              <a:gd name="connsiteX5" fmla="*/ 8663583 w 8663583"/>
              <a:gd name="connsiteY5" fmla="*/ 6858478 h 6858478"/>
              <a:gd name="connsiteX6" fmla="*/ 1239028 w 8663583"/>
              <a:gd name="connsiteY6" fmla="*/ 6858478 h 6858478"/>
              <a:gd name="connsiteX7" fmla="*/ 1239288 w 8663583"/>
              <a:gd name="connsiteY7" fmla="*/ 6857916 h 6858478"/>
              <a:gd name="connsiteX8" fmla="*/ 480486 w 8663583"/>
              <a:gd name="connsiteY8" fmla="*/ 6857916 h 6858478"/>
              <a:gd name="connsiteX9" fmla="*/ 480486 w 8663583"/>
              <a:gd name="connsiteY9" fmla="*/ 6858000 h 6858478"/>
              <a:gd name="connsiteX10" fmla="*/ 0 w 8663583"/>
              <a:gd name="connsiteY10" fmla="*/ 685800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663583" h="6858478">
                <a:moveTo>
                  <a:pt x="0" y="0"/>
                </a:moveTo>
                <a:lnTo>
                  <a:pt x="480486" y="0"/>
                </a:lnTo>
                <a:lnTo>
                  <a:pt x="4415403" y="0"/>
                </a:lnTo>
                <a:lnTo>
                  <a:pt x="5481631" y="0"/>
                </a:lnTo>
                <a:lnTo>
                  <a:pt x="5487208" y="0"/>
                </a:lnTo>
                <a:lnTo>
                  <a:pt x="8663583" y="6858478"/>
                </a:lnTo>
                <a:lnTo>
                  <a:pt x="1239028" y="6858478"/>
                </a:lnTo>
                <a:lnTo>
                  <a:pt x="1239288" y="6857916"/>
                </a:lnTo>
                <a:lnTo>
                  <a:pt x="480486" y="6857916"/>
                </a:lnTo>
                <a:lnTo>
                  <a:pt x="480486"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Shape 29">
            <a:extLst>
              <a:ext uri="{FF2B5EF4-FFF2-40B4-BE49-F238E27FC236}">
                <a16:creationId xmlns:a16="http://schemas.microsoft.com/office/drawing/2014/main" id="{A9F66240-8C38-4069-A5C9-2D3FCD97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234957" cy="6858478"/>
          </a:xfrm>
          <a:custGeom>
            <a:avLst/>
            <a:gdLst>
              <a:gd name="connsiteX0" fmla="*/ 156905 w 8234957"/>
              <a:gd name="connsiteY0" fmla="*/ 0 h 6858478"/>
              <a:gd name="connsiteX1" fmla="*/ 3986777 w 8234957"/>
              <a:gd name="connsiteY1" fmla="*/ 0 h 6858478"/>
              <a:gd name="connsiteX2" fmla="*/ 5053005 w 8234957"/>
              <a:gd name="connsiteY2" fmla="*/ 0 h 6858478"/>
              <a:gd name="connsiteX3" fmla="*/ 5058582 w 8234957"/>
              <a:gd name="connsiteY3" fmla="*/ 0 h 6858478"/>
              <a:gd name="connsiteX4" fmla="*/ 8234957 w 8234957"/>
              <a:gd name="connsiteY4" fmla="*/ 6858478 h 6858478"/>
              <a:gd name="connsiteX5" fmla="*/ 810402 w 8234957"/>
              <a:gd name="connsiteY5" fmla="*/ 6858478 h 6858478"/>
              <a:gd name="connsiteX6" fmla="*/ 810662 w 8234957"/>
              <a:gd name="connsiteY6" fmla="*/ 6857916 h 6858478"/>
              <a:gd name="connsiteX7" fmla="*/ 156905 w 8234957"/>
              <a:gd name="connsiteY7" fmla="*/ 6857916 h 6858478"/>
              <a:gd name="connsiteX8" fmla="*/ 156905 w 8234957"/>
              <a:gd name="connsiteY8" fmla="*/ 6858478 h 6858478"/>
              <a:gd name="connsiteX9" fmla="*/ 0 w 8234957"/>
              <a:gd name="connsiteY9" fmla="*/ 6858478 h 6858478"/>
              <a:gd name="connsiteX10" fmla="*/ 0 w 8234957"/>
              <a:gd name="connsiteY10" fmla="*/ 479 h 6858478"/>
              <a:gd name="connsiteX11" fmla="*/ 156905 w 8234957"/>
              <a:gd name="connsiteY11" fmla="*/ 479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34957" h="6858478">
                <a:moveTo>
                  <a:pt x="156905" y="0"/>
                </a:moveTo>
                <a:lnTo>
                  <a:pt x="3986777" y="0"/>
                </a:lnTo>
                <a:lnTo>
                  <a:pt x="5053005" y="0"/>
                </a:lnTo>
                <a:lnTo>
                  <a:pt x="5058582" y="0"/>
                </a:lnTo>
                <a:lnTo>
                  <a:pt x="8234957" y="6858478"/>
                </a:lnTo>
                <a:lnTo>
                  <a:pt x="810402" y="6858478"/>
                </a:lnTo>
                <a:lnTo>
                  <a:pt x="810662" y="6857916"/>
                </a:lnTo>
                <a:lnTo>
                  <a:pt x="156905" y="6857916"/>
                </a:lnTo>
                <a:lnTo>
                  <a:pt x="156905" y="6858478"/>
                </a:lnTo>
                <a:lnTo>
                  <a:pt x="0" y="6858478"/>
                </a:lnTo>
                <a:lnTo>
                  <a:pt x="0" y="479"/>
                </a:lnTo>
                <a:lnTo>
                  <a:pt x="156905"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DDBFD46-0B69-499A-A7F0-A842E08294ED}"/>
              </a:ext>
            </a:extLst>
          </p:cNvPr>
          <p:cNvSpPr>
            <a:spLocks noGrp="1"/>
          </p:cNvSpPr>
          <p:nvPr>
            <p:ph type="title"/>
          </p:nvPr>
        </p:nvSpPr>
        <p:spPr>
          <a:xfrm>
            <a:off x="150134" y="72048"/>
            <a:ext cx="5639111" cy="1345101"/>
          </a:xfrm>
        </p:spPr>
        <p:txBody>
          <a:bodyPr>
            <a:normAutofit/>
          </a:bodyPr>
          <a:lstStyle/>
          <a:p>
            <a:r>
              <a:rPr lang="en-US" sz="3600" b="1">
                <a:cs typeface="Calibri Light"/>
              </a:rPr>
              <a:t>Russell Group University P18</a:t>
            </a:r>
          </a:p>
        </p:txBody>
      </p:sp>
      <p:sp>
        <p:nvSpPr>
          <p:cNvPr id="3" name="Content Placeholder 2">
            <a:extLst>
              <a:ext uri="{FF2B5EF4-FFF2-40B4-BE49-F238E27FC236}">
                <a16:creationId xmlns:a16="http://schemas.microsoft.com/office/drawing/2014/main" id="{50A81FAA-F294-4A75-88BC-CFF5679D5BCD}"/>
              </a:ext>
            </a:extLst>
          </p:cNvPr>
          <p:cNvSpPr>
            <a:spLocks noGrp="1"/>
          </p:cNvSpPr>
          <p:nvPr>
            <p:ph idx="1"/>
          </p:nvPr>
        </p:nvSpPr>
        <p:spPr>
          <a:xfrm>
            <a:off x="81749" y="1503055"/>
            <a:ext cx="6531704" cy="5147836"/>
          </a:xfrm>
        </p:spPr>
        <p:txBody>
          <a:bodyPr vert="horz" lIns="91440" tIns="45720" rIns="91440" bIns="45720" rtlCol="0" anchor="t">
            <a:normAutofit/>
          </a:bodyPr>
          <a:lstStyle/>
          <a:p>
            <a:pPr marL="0" indent="0">
              <a:buNone/>
            </a:pPr>
            <a:r>
              <a:rPr lang="en-US" sz="2400" b="1">
                <a:latin typeface="Calibri Light"/>
                <a:ea typeface="+mn-lt"/>
                <a:cs typeface="+mn-lt"/>
              </a:rPr>
              <a:t>The Russell Group represents 24 leading UK universities which are committed to maintaining the very best research, an outstanding teaching and learning experience and unrivalled links with business and the public sector. Highly academic. </a:t>
            </a:r>
            <a:endParaRPr lang="en-US" sz="2400" b="1">
              <a:latin typeface="Calibri Light"/>
              <a:cs typeface="Calibri" panose="020F0502020204030204"/>
            </a:endParaRPr>
          </a:p>
          <a:p>
            <a:pPr marL="0" indent="0">
              <a:buNone/>
            </a:pPr>
            <a:endParaRPr lang="en-US" sz="2400" b="1">
              <a:latin typeface="Calibri Light"/>
              <a:cs typeface="Calibri" panose="020F0502020204030204"/>
            </a:endParaRPr>
          </a:p>
          <a:p>
            <a:pPr marL="0" indent="0">
              <a:buNone/>
            </a:pPr>
            <a:r>
              <a:rPr lang="en-US" sz="2400" b="1">
                <a:latin typeface="Calibri Light"/>
                <a:cs typeface="Calibri" panose="020F0502020204030204"/>
              </a:rPr>
              <a:t>Students expected to achieve A &amp; A*s  at A Level to gain places at these Universities (7,8,9 at GCSE) </a:t>
            </a:r>
            <a:endParaRPr lang="en-US" sz="2400">
              <a:cs typeface="Calibri"/>
            </a:endParaRPr>
          </a:p>
          <a:p>
            <a:pPr marL="0" indent="0">
              <a:buNone/>
            </a:pPr>
            <a:endParaRPr lang="en-US" sz="2400" b="1">
              <a:latin typeface="Calibri Light"/>
              <a:cs typeface="Calibri" panose="020F0502020204030204"/>
            </a:endParaRPr>
          </a:p>
          <a:p>
            <a:pPr marL="0" indent="0">
              <a:buNone/>
            </a:pPr>
            <a:r>
              <a:rPr lang="en-US" sz="2400" b="1">
                <a:latin typeface="Calibri Light"/>
                <a:cs typeface="Calibri" panose="020F0502020204030204"/>
              </a:rPr>
              <a:t>Some Russell Group Universities will make allowances for example if you are on free school meals or if your parents never went to University. </a:t>
            </a:r>
          </a:p>
          <a:p>
            <a:pPr marL="0" indent="0">
              <a:buNone/>
            </a:pPr>
            <a:r>
              <a:rPr lang="en-US" sz="2400">
                <a:ea typeface="+mn-lt"/>
                <a:cs typeface="+mn-lt"/>
                <a:hlinkClick r:id="rId2"/>
              </a:rPr>
              <a:t>https://russellgroup.ac.uk/about/our-universities/</a:t>
            </a:r>
            <a:r>
              <a:rPr lang="en-US" sz="2400">
                <a:ea typeface="+mn-lt"/>
                <a:cs typeface="+mn-lt"/>
              </a:rPr>
              <a:t> </a:t>
            </a:r>
            <a:endParaRPr lang="en-US" sz="2400">
              <a:cs typeface="Calibri"/>
            </a:endParaRPr>
          </a:p>
          <a:p>
            <a:pPr marL="0" indent="0">
              <a:buNone/>
            </a:pPr>
            <a:endParaRPr lang="en-US" sz="2400" b="1">
              <a:latin typeface="Calibri Light"/>
              <a:cs typeface="Calibri" panose="020F0502020204030204"/>
            </a:endParaRPr>
          </a:p>
        </p:txBody>
      </p:sp>
      <p:pic>
        <p:nvPicPr>
          <p:cNvPr id="11" name="Picture 11" descr="Map&#10;&#10;Description automatically generated">
            <a:extLst>
              <a:ext uri="{FF2B5EF4-FFF2-40B4-BE49-F238E27FC236}">
                <a16:creationId xmlns:a16="http://schemas.microsoft.com/office/drawing/2014/main" id="{61AA4C75-8990-4C71-9AF3-4080ED217BA4}"/>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661400" y="1557500"/>
            <a:ext cx="3231661" cy="4417075"/>
          </a:xfrm>
          <a:prstGeom prst="rect">
            <a:avLst/>
          </a:prstGeom>
          <a:ln w="12700">
            <a:solidFill>
              <a:schemeClr val="bg1"/>
            </a:solidFill>
          </a:ln>
        </p:spPr>
      </p:pic>
      <p:pic>
        <p:nvPicPr>
          <p:cNvPr id="6" name="Picture 5">
            <a:extLst>
              <a:ext uri="{FF2B5EF4-FFF2-40B4-BE49-F238E27FC236}">
                <a16:creationId xmlns:a16="http://schemas.microsoft.com/office/drawing/2014/main" id="{FE505C39-627F-7476-5070-A3BE132A7326}"/>
              </a:ext>
            </a:extLst>
          </p:cNvPr>
          <p:cNvPicPr>
            <a:picLocks noChangeAspect="1"/>
          </p:cNvPicPr>
          <p:nvPr/>
        </p:nvPicPr>
        <p:blipFill>
          <a:blip r:embed="rId5"/>
          <a:stretch>
            <a:fillRect/>
          </a:stretch>
        </p:blipFill>
        <p:spPr>
          <a:xfrm>
            <a:off x="10586689" y="120289"/>
            <a:ext cx="927288" cy="1316923"/>
          </a:xfrm>
          <a:prstGeom prst="rect">
            <a:avLst/>
          </a:prstGeom>
        </p:spPr>
      </p:pic>
    </p:spTree>
    <p:extLst>
      <p:ext uri="{BB962C8B-B14F-4D97-AF65-F5344CB8AC3E}">
        <p14:creationId xmlns:p14="http://schemas.microsoft.com/office/powerpoint/2010/main" val="3286879842"/>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68A4132F-DEC6-4332-A00C-A11AD4519B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9B38642C-62C4-4E31-A5D3-BB1DD8CA3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663583" cy="6858478"/>
          </a:xfrm>
          <a:custGeom>
            <a:avLst/>
            <a:gdLst>
              <a:gd name="connsiteX0" fmla="*/ 0 w 8663583"/>
              <a:gd name="connsiteY0" fmla="*/ 0 h 6858478"/>
              <a:gd name="connsiteX1" fmla="*/ 480486 w 8663583"/>
              <a:gd name="connsiteY1" fmla="*/ 0 h 6858478"/>
              <a:gd name="connsiteX2" fmla="*/ 4415403 w 8663583"/>
              <a:gd name="connsiteY2" fmla="*/ 0 h 6858478"/>
              <a:gd name="connsiteX3" fmla="*/ 5481631 w 8663583"/>
              <a:gd name="connsiteY3" fmla="*/ 0 h 6858478"/>
              <a:gd name="connsiteX4" fmla="*/ 5487208 w 8663583"/>
              <a:gd name="connsiteY4" fmla="*/ 0 h 6858478"/>
              <a:gd name="connsiteX5" fmla="*/ 8663583 w 8663583"/>
              <a:gd name="connsiteY5" fmla="*/ 6858478 h 6858478"/>
              <a:gd name="connsiteX6" fmla="*/ 1239028 w 8663583"/>
              <a:gd name="connsiteY6" fmla="*/ 6858478 h 6858478"/>
              <a:gd name="connsiteX7" fmla="*/ 1239288 w 8663583"/>
              <a:gd name="connsiteY7" fmla="*/ 6857916 h 6858478"/>
              <a:gd name="connsiteX8" fmla="*/ 480486 w 8663583"/>
              <a:gd name="connsiteY8" fmla="*/ 6857916 h 6858478"/>
              <a:gd name="connsiteX9" fmla="*/ 480486 w 8663583"/>
              <a:gd name="connsiteY9" fmla="*/ 6858000 h 6858478"/>
              <a:gd name="connsiteX10" fmla="*/ 0 w 8663583"/>
              <a:gd name="connsiteY10" fmla="*/ 685800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663583" h="6858478">
                <a:moveTo>
                  <a:pt x="0" y="0"/>
                </a:moveTo>
                <a:lnTo>
                  <a:pt x="480486" y="0"/>
                </a:lnTo>
                <a:lnTo>
                  <a:pt x="4415403" y="0"/>
                </a:lnTo>
                <a:lnTo>
                  <a:pt x="5481631" y="0"/>
                </a:lnTo>
                <a:lnTo>
                  <a:pt x="5487208" y="0"/>
                </a:lnTo>
                <a:lnTo>
                  <a:pt x="8663583" y="6858478"/>
                </a:lnTo>
                <a:lnTo>
                  <a:pt x="1239028" y="6858478"/>
                </a:lnTo>
                <a:lnTo>
                  <a:pt x="1239288" y="6857916"/>
                </a:lnTo>
                <a:lnTo>
                  <a:pt x="480486" y="6857916"/>
                </a:lnTo>
                <a:lnTo>
                  <a:pt x="480486"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Shape 29">
            <a:extLst>
              <a:ext uri="{FF2B5EF4-FFF2-40B4-BE49-F238E27FC236}">
                <a16:creationId xmlns:a16="http://schemas.microsoft.com/office/drawing/2014/main" id="{A9F66240-8C38-4069-A5C9-2D3FCD97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234957" cy="6858478"/>
          </a:xfrm>
          <a:custGeom>
            <a:avLst/>
            <a:gdLst>
              <a:gd name="connsiteX0" fmla="*/ 156905 w 8234957"/>
              <a:gd name="connsiteY0" fmla="*/ 0 h 6858478"/>
              <a:gd name="connsiteX1" fmla="*/ 3986777 w 8234957"/>
              <a:gd name="connsiteY1" fmla="*/ 0 h 6858478"/>
              <a:gd name="connsiteX2" fmla="*/ 5053005 w 8234957"/>
              <a:gd name="connsiteY2" fmla="*/ 0 h 6858478"/>
              <a:gd name="connsiteX3" fmla="*/ 5058582 w 8234957"/>
              <a:gd name="connsiteY3" fmla="*/ 0 h 6858478"/>
              <a:gd name="connsiteX4" fmla="*/ 8234957 w 8234957"/>
              <a:gd name="connsiteY4" fmla="*/ 6858478 h 6858478"/>
              <a:gd name="connsiteX5" fmla="*/ 810402 w 8234957"/>
              <a:gd name="connsiteY5" fmla="*/ 6858478 h 6858478"/>
              <a:gd name="connsiteX6" fmla="*/ 810662 w 8234957"/>
              <a:gd name="connsiteY6" fmla="*/ 6857916 h 6858478"/>
              <a:gd name="connsiteX7" fmla="*/ 156905 w 8234957"/>
              <a:gd name="connsiteY7" fmla="*/ 6857916 h 6858478"/>
              <a:gd name="connsiteX8" fmla="*/ 156905 w 8234957"/>
              <a:gd name="connsiteY8" fmla="*/ 6858478 h 6858478"/>
              <a:gd name="connsiteX9" fmla="*/ 0 w 8234957"/>
              <a:gd name="connsiteY9" fmla="*/ 6858478 h 6858478"/>
              <a:gd name="connsiteX10" fmla="*/ 0 w 8234957"/>
              <a:gd name="connsiteY10" fmla="*/ 479 h 6858478"/>
              <a:gd name="connsiteX11" fmla="*/ 156905 w 8234957"/>
              <a:gd name="connsiteY11" fmla="*/ 479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34957" h="6858478">
                <a:moveTo>
                  <a:pt x="156905" y="0"/>
                </a:moveTo>
                <a:lnTo>
                  <a:pt x="3986777" y="0"/>
                </a:lnTo>
                <a:lnTo>
                  <a:pt x="5053005" y="0"/>
                </a:lnTo>
                <a:lnTo>
                  <a:pt x="5058582" y="0"/>
                </a:lnTo>
                <a:lnTo>
                  <a:pt x="8234957" y="6858478"/>
                </a:lnTo>
                <a:lnTo>
                  <a:pt x="810402" y="6858478"/>
                </a:lnTo>
                <a:lnTo>
                  <a:pt x="810662" y="6857916"/>
                </a:lnTo>
                <a:lnTo>
                  <a:pt x="156905" y="6857916"/>
                </a:lnTo>
                <a:lnTo>
                  <a:pt x="156905" y="6858478"/>
                </a:lnTo>
                <a:lnTo>
                  <a:pt x="0" y="6858478"/>
                </a:lnTo>
                <a:lnTo>
                  <a:pt x="0" y="479"/>
                </a:lnTo>
                <a:lnTo>
                  <a:pt x="156905"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DDBFD46-0B69-499A-A7F0-A842E08294ED}"/>
              </a:ext>
            </a:extLst>
          </p:cNvPr>
          <p:cNvSpPr>
            <a:spLocks noGrp="1"/>
          </p:cNvSpPr>
          <p:nvPr>
            <p:ph type="title"/>
          </p:nvPr>
        </p:nvSpPr>
        <p:spPr>
          <a:xfrm>
            <a:off x="150133" y="3663"/>
            <a:ext cx="5639111" cy="1159486"/>
          </a:xfrm>
        </p:spPr>
        <p:txBody>
          <a:bodyPr>
            <a:normAutofit/>
          </a:bodyPr>
          <a:lstStyle/>
          <a:p>
            <a:r>
              <a:rPr lang="en-US" sz="4800" b="1">
                <a:cs typeface="Calibri Light"/>
              </a:rPr>
              <a:t>UCAS</a:t>
            </a:r>
            <a:endParaRPr lang="en-US" sz="4800">
              <a:cs typeface="Calibri Light" panose="020F0302020204030204"/>
            </a:endParaRPr>
          </a:p>
        </p:txBody>
      </p:sp>
      <p:sp>
        <p:nvSpPr>
          <p:cNvPr id="3" name="Content Placeholder 2">
            <a:extLst>
              <a:ext uri="{FF2B5EF4-FFF2-40B4-BE49-F238E27FC236}">
                <a16:creationId xmlns:a16="http://schemas.microsoft.com/office/drawing/2014/main" id="{50A81FAA-F294-4A75-88BC-CFF5679D5BCD}"/>
              </a:ext>
            </a:extLst>
          </p:cNvPr>
          <p:cNvSpPr>
            <a:spLocks noGrp="1"/>
          </p:cNvSpPr>
          <p:nvPr>
            <p:ph idx="1"/>
          </p:nvPr>
        </p:nvSpPr>
        <p:spPr>
          <a:xfrm>
            <a:off x="153389" y="1077279"/>
            <a:ext cx="6492627" cy="5782837"/>
          </a:xfrm>
        </p:spPr>
        <p:txBody>
          <a:bodyPr vert="horz" lIns="91440" tIns="45720" rIns="91440" bIns="45720" rtlCol="0" anchor="t">
            <a:noAutofit/>
          </a:bodyPr>
          <a:lstStyle/>
          <a:p>
            <a:pPr marL="0" indent="0">
              <a:buNone/>
            </a:pPr>
            <a:r>
              <a:rPr lang="en-US" sz="1900" dirty="0">
                <a:ea typeface="+mn-lt"/>
                <a:cs typeface="+mn-lt"/>
              </a:rPr>
              <a:t>Universities and Colleges Admissions Service</a:t>
            </a:r>
          </a:p>
          <a:p>
            <a:pPr marL="0" indent="0">
              <a:buNone/>
            </a:pPr>
            <a:r>
              <a:rPr lang="en-US" sz="1900" dirty="0">
                <a:ea typeface="+mn-lt"/>
                <a:cs typeface="+mn-lt"/>
              </a:rPr>
              <a:t>It's the centralised service that students use to apply to university. ... Think of UCAS as an online dating service: through it you can select and apply to universities, the universities take your proposal and decide whether or not to offer you a place.</a:t>
            </a:r>
          </a:p>
          <a:p>
            <a:pPr marL="0" indent="0">
              <a:buNone/>
            </a:pPr>
            <a:r>
              <a:rPr lang="en-US" sz="1900" dirty="0">
                <a:cs typeface="Calibri"/>
              </a:rPr>
              <a:t>This involves writing a 4,000 word statement on why you want to attend University, what makes you a good candidate.  </a:t>
            </a:r>
          </a:p>
          <a:p>
            <a:pPr marL="0" indent="0">
              <a:buNone/>
            </a:pPr>
            <a:r>
              <a:rPr lang="en-US" sz="1900" dirty="0">
                <a:cs typeface="Calibri"/>
              </a:rPr>
              <a:t>UCAS Points are awarded to students based on their results, for example an A Level grade A*= 56 points, B=40 points, C=32 and so on. </a:t>
            </a:r>
          </a:p>
          <a:p>
            <a:pPr marL="0" indent="0">
              <a:buNone/>
            </a:pPr>
            <a:r>
              <a:rPr lang="en-US" sz="1900" dirty="0">
                <a:cs typeface="Calibri"/>
              </a:rPr>
              <a:t>So when a university asks for 96 points for their course, you should know they are looking for around an CCC</a:t>
            </a:r>
          </a:p>
          <a:p>
            <a:pPr marL="0" indent="0">
              <a:buNone/>
            </a:pPr>
            <a:r>
              <a:rPr lang="en-US" sz="1900" dirty="0">
                <a:cs typeface="Calibri"/>
              </a:rPr>
              <a:t>BTECs also are awarded with UCAS points. D*=56, D=48, M=32, P16.  If you get passes from most of your courses, you may need to consider a foundation level/access course at</a:t>
            </a:r>
            <a:r>
              <a:rPr lang="en-US" sz="1900" b="1" dirty="0">
                <a:cs typeface="Calibri"/>
              </a:rPr>
              <a:t> </a:t>
            </a:r>
            <a:r>
              <a:rPr lang="en-US" sz="1900" dirty="0">
                <a:cs typeface="Calibri"/>
              </a:rPr>
              <a:t>University. </a:t>
            </a:r>
          </a:p>
          <a:p>
            <a:pPr marL="0" indent="0">
              <a:buNone/>
            </a:pPr>
            <a:r>
              <a:rPr lang="en-US" sz="1900" b="1" dirty="0">
                <a:cs typeface="Calibri"/>
                <a:hlinkClick r:id="rId2"/>
              </a:rPr>
              <a:t>UCAS POINTS CALCULATOR</a:t>
            </a:r>
            <a:endParaRPr lang="en-US" sz="1900" b="1" dirty="0">
              <a:cs typeface="Calibri"/>
            </a:endParaRPr>
          </a:p>
        </p:txBody>
      </p:sp>
      <p:pic>
        <p:nvPicPr>
          <p:cNvPr id="5" name="Picture 5" descr="Icon&#10;&#10;Description automatically generated">
            <a:extLst>
              <a:ext uri="{FF2B5EF4-FFF2-40B4-BE49-F238E27FC236}">
                <a16:creationId xmlns:a16="http://schemas.microsoft.com/office/drawing/2014/main" id="{ADE94D1B-819B-4DA6-AA06-E0AD9C437778}"/>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440245" y="1877647"/>
            <a:ext cx="4462584" cy="1500553"/>
          </a:xfrm>
          <a:prstGeom prst="rect">
            <a:avLst/>
          </a:prstGeom>
        </p:spPr>
      </p:pic>
      <p:sp>
        <p:nvSpPr>
          <p:cNvPr id="6" name="TextBox 5">
            <a:extLst>
              <a:ext uri="{FF2B5EF4-FFF2-40B4-BE49-F238E27FC236}">
                <a16:creationId xmlns:a16="http://schemas.microsoft.com/office/drawing/2014/main" id="{9CF8A442-0C6E-483A-BDF8-9B24D67DF8FB}"/>
              </a:ext>
            </a:extLst>
          </p:cNvPr>
          <p:cNvSpPr txBox="1"/>
          <p:nvPr/>
        </p:nvSpPr>
        <p:spPr>
          <a:xfrm>
            <a:off x="8798169" y="4804508"/>
            <a:ext cx="2743200" cy="317500"/>
          </a:xfrm>
          <a:prstGeom prst="rect">
            <a:avLst/>
          </a:prstGeom>
        </p:spPr>
        <p:txBody>
          <a:bodyPr lIns="91440" tIns="45720" rIns="91440" bIns="45720" anchor="t">
            <a:normAutofit fontScale="92500" lnSpcReduction="20000"/>
          </a:bodyPr>
          <a:lstStyle/>
          <a:p>
            <a:endParaRPr lang="en-US">
              <a:cs typeface="Calibri"/>
            </a:endParaRPr>
          </a:p>
        </p:txBody>
      </p:sp>
      <p:pic>
        <p:nvPicPr>
          <p:cNvPr id="8" name="Picture 7">
            <a:extLst>
              <a:ext uri="{FF2B5EF4-FFF2-40B4-BE49-F238E27FC236}">
                <a16:creationId xmlns:a16="http://schemas.microsoft.com/office/drawing/2014/main" id="{1BD018A0-D074-ABC4-BCF8-A3E4485CB922}"/>
              </a:ext>
            </a:extLst>
          </p:cNvPr>
          <p:cNvPicPr>
            <a:picLocks noChangeAspect="1"/>
          </p:cNvPicPr>
          <p:nvPr/>
        </p:nvPicPr>
        <p:blipFill>
          <a:blip r:embed="rId5"/>
          <a:stretch>
            <a:fillRect/>
          </a:stretch>
        </p:blipFill>
        <p:spPr>
          <a:xfrm>
            <a:off x="10616969" y="420868"/>
            <a:ext cx="924400" cy="1312821"/>
          </a:xfrm>
          <a:prstGeom prst="rect">
            <a:avLst/>
          </a:prstGeom>
        </p:spPr>
      </p:pic>
    </p:spTree>
    <p:extLst>
      <p:ext uri="{BB962C8B-B14F-4D97-AF65-F5344CB8AC3E}">
        <p14:creationId xmlns:p14="http://schemas.microsoft.com/office/powerpoint/2010/main" val="2070498355"/>
      </p:ext>
    </p:extLst>
  </p:cSld>
  <p:clrMapOvr>
    <a:overrideClrMapping bg1="dk1" tx1="lt1" bg2="dk2" tx2="lt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screenshot of a cell phone&#10;&#10;Description automatically generated">
            <a:extLst>
              <a:ext uri="{FF2B5EF4-FFF2-40B4-BE49-F238E27FC236}">
                <a16:creationId xmlns:a16="http://schemas.microsoft.com/office/drawing/2014/main" id="{E28FCE3F-E3A5-4075-A513-88D68AC9C64B}"/>
              </a:ext>
            </a:extLst>
          </p:cNvPr>
          <p:cNvPicPr>
            <a:picLocks noChangeAspect="1"/>
          </p:cNvPicPr>
          <p:nvPr/>
        </p:nvPicPr>
        <p:blipFill rotWithShape="1">
          <a:blip r:embed="rId2"/>
          <a:srcRect l="12928" t="8672" r="13951" b="7080"/>
          <a:stretch/>
        </p:blipFill>
        <p:spPr>
          <a:xfrm>
            <a:off x="1744640" y="126526"/>
            <a:ext cx="8892532" cy="6398895"/>
          </a:xfrm>
          <a:prstGeom prst="rect">
            <a:avLst/>
          </a:prstGeom>
        </p:spPr>
      </p:pic>
    </p:spTree>
    <p:extLst>
      <p:ext uri="{BB962C8B-B14F-4D97-AF65-F5344CB8AC3E}">
        <p14:creationId xmlns:p14="http://schemas.microsoft.com/office/powerpoint/2010/main" val="6241013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screenshot of a cell phone&#10;&#10;Description automatically generated">
            <a:extLst>
              <a:ext uri="{FF2B5EF4-FFF2-40B4-BE49-F238E27FC236}">
                <a16:creationId xmlns:a16="http://schemas.microsoft.com/office/drawing/2014/main" id="{EFF486D9-6FA2-418A-9105-B5D14D8378E6}"/>
              </a:ext>
            </a:extLst>
          </p:cNvPr>
          <p:cNvPicPr>
            <a:picLocks noChangeAspect="1"/>
          </p:cNvPicPr>
          <p:nvPr/>
        </p:nvPicPr>
        <p:blipFill rotWithShape="1">
          <a:blip r:embed="rId2"/>
          <a:srcRect l="11874" t="6522" r="13943" b="3080"/>
          <a:stretch/>
        </p:blipFill>
        <p:spPr>
          <a:xfrm>
            <a:off x="2108580" y="193304"/>
            <a:ext cx="8463309" cy="6188154"/>
          </a:xfrm>
          <a:prstGeom prst="rect">
            <a:avLst/>
          </a:prstGeom>
        </p:spPr>
      </p:pic>
    </p:spTree>
    <p:extLst>
      <p:ext uri="{BB962C8B-B14F-4D97-AF65-F5344CB8AC3E}">
        <p14:creationId xmlns:p14="http://schemas.microsoft.com/office/powerpoint/2010/main" val="14999339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A4206507-76F5-4316-AAF5-4EAFEE5EBD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solidFill>
            <a:srgbClr val="00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03BC2B61-D77E-45AB-8722-15BC6A718A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blipFill dpi="0" rotWithShape="1">
            <a:blip r:embed="rId2">
              <a:alphaModFix amt="30000"/>
              <a:duotone>
                <a:prstClr val="black"/>
                <a:schemeClr val="accent1">
                  <a:tint val="45000"/>
                  <a:satMod val="400000"/>
                </a:schemeClr>
              </a:duotone>
              <a:extLst>
                <a:ext uri="{BEBA8EAE-BF5A-486C-A8C5-ECC9F3942E4B}">
                  <a14:imgProps xmlns:a14="http://schemas.microsoft.com/office/drawing/2010/main">
                    <a14:imgLayer r:embed="rId3">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41CA2D-61AF-48AF-87A3-4FE9869717FA}"/>
              </a:ext>
            </a:extLst>
          </p:cNvPr>
          <p:cNvSpPr>
            <a:spLocks noGrp="1"/>
          </p:cNvSpPr>
          <p:nvPr>
            <p:ph type="title"/>
          </p:nvPr>
        </p:nvSpPr>
        <p:spPr>
          <a:xfrm>
            <a:off x="516116" y="138344"/>
            <a:ext cx="9951720" cy="1616710"/>
          </a:xfrm>
        </p:spPr>
        <p:txBody>
          <a:bodyPr anchor="ctr">
            <a:normAutofit/>
          </a:bodyPr>
          <a:lstStyle/>
          <a:p>
            <a:r>
              <a:rPr lang="en-US" b="1">
                <a:solidFill>
                  <a:srgbClr val="FFFFFF"/>
                </a:solidFill>
                <a:cs typeface="Calibri Light"/>
              </a:rPr>
              <a:t>Useful Websites – Boost your application</a:t>
            </a:r>
            <a:endParaRPr lang="en-US" b="1">
              <a:solidFill>
                <a:srgbClr val="FFFFFF"/>
              </a:solidFill>
            </a:endParaRPr>
          </a:p>
        </p:txBody>
      </p:sp>
      <p:graphicFrame>
        <p:nvGraphicFramePr>
          <p:cNvPr id="15" name="Content Placeholder 2">
            <a:extLst>
              <a:ext uri="{FF2B5EF4-FFF2-40B4-BE49-F238E27FC236}">
                <a16:creationId xmlns:a16="http://schemas.microsoft.com/office/drawing/2014/main" id="{479F4653-AE01-44D1-B27F-86FC9053AFE1}"/>
              </a:ext>
            </a:extLst>
          </p:cNvPr>
          <p:cNvGraphicFramePr>
            <a:graphicFrameLocks noGrp="1"/>
          </p:cNvGraphicFramePr>
          <p:nvPr>
            <p:ph idx="1"/>
            <p:extLst>
              <p:ext uri="{D42A27DB-BD31-4B8C-83A1-F6EECF244321}">
                <p14:modId xmlns:p14="http://schemas.microsoft.com/office/powerpoint/2010/main" val="854752541"/>
              </p:ext>
            </p:extLst>
          </p:nvPr>
        </p:nvGraphicFramePr>
        <p:xfrm>
          <a:off x="135116" y="1442264"/>
          <a:ext cx="11856719" cy="503715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98771167"/>
      </p:ext>
    </p:extLst>
  </p:cSld>
  <p:clrMapOvr>
    <a:overrideClrMapping bg1="dk1" tx1="lt1" bg2="dk2" tx2="lt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87210-7D9E-4188-ADDC-0282477DB374}"/>
              </a:ext>
            </a:extLst>
          </p:cNvPr>
          <p:cNvSpPr>
            <a:spLocks noGrp="1"/>
          </p:cNvSpPr>
          <p:nvPr>
            <p:ph type="title"/>
          </p:nvPr>
        </p:nvSpPr>
        <p:spPr>
          <a:xfrm>
            <a:off x="391378" y="320675"/>
            <a:ext cx="11407487" cy="1325563"/>
          </a:xfrm>
        </p:spPr>
        <p:txBody>
          <a:bodyPr>
            <a:normAutofit/>
          </a:bodyPr>
          <a:lstStyle/>
          <a:p>
            <a:r>
              <a:rPr lang="en-US" sz="5400">
                <a:cs typeface="Calibri Light"/>
              </a:rPr>
              <a:t>Next Steps</a:t>
            </a:r>
            <a:endParaRPr lang="en-US" sz="5400"/>
          </a:p>
        </p:txBody>
      </p:sp>
      <p:graphicFrame>
        <p:nvGraphicFramePr>
          <p:cNvPr id="21" name="Content Placeholder 2">
            <a:extLst>
              <a:ext uri="{FF2B5EF4-FFF2-40B4-BE49-F238E27FC236}">
                <a16:creationId xmlns:a16="http://schemas.microsoft.com/office/drawing/2014/main" id="{9BECE272-73EF-46FC-B0EC-2424425285D2}"/>
              </a:ext>
            </a:extLst>
          </p:cNvPr>
          <p:cNvGraphicFramePr/>
          <p:nvPr>
            <p:extLst>
              <p:ext uri="{D42A27DB-BD31-4B8C-83A1-F6EECF244321}">
                <p14:modId xmlns:p14="http://schemas.microsoft.com/office/powerpoint/2010/main" val="2104143246"/>
              </p:ext>
            </p:extLst>
          </p:nvPr>
        </p:nvGraphicFramePr>
        <p:xfrm>
          <a:off x="391379" y="307804"/>
          <a:ext cx="11626806" cy="66539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D1ADCC65-785F-7B3F-4C22-6EF86990A24C}"/>
              </a:ext>
            </a:extLst>
          </p:cNvPr>
          <p:cNvPicPr>
            <a:picLocks noChangeAspect="1"/>
          </p:cNvPicPr>
          <p:nvPr/>
        </p:nvPicPr>
        <p:blipFill>
          <a:blip r:embed="rId7"/>
          <a:stretch>
            <a:fillRect/>
          </a:stretch>
        </p:blipFill>
        <p:spPr>
          <a:xfrm>
            <a:off x="10541489" y="307804"/>
            <a:ext cx="838251" cy="1190474"/>
          </a:xfrm>
          <a:prstGeom prst="rect">
            <a:avLst/>
          </a:prstGeom>
        </p:spPr>
      </p:pic>
    </p:spTree>
    <p:extLst>
      <p:ext uri="{BB962C8B-B14F-4D97-AF65-F5344CB8AC3E}">
        <p14:creationId xmlns:p14="http://schemas.microsoft.com/office/powerpoint/2010/main" val="32349304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DB2DA-5B2C-4D78-AC42-B83550D3CAB2}"/>
              </a:ext>
            </a:extLst>
          </p:cNvPr>
          <p:cNvSpPr>
            <a:spLocks noGrp="1"/>
          </p:cNvSpPr>
          <p:nvPr>
            <p:ph type="title"/>
          </p:nvPr>
        </p:nvSpPr>
        <p:spPr>
          <a:xfrm>
            <a:off x="429322" y="2710"/>
            <a:ext cx="10515600" cy="1325563"/>
          </a:xfrm>
        </p:spPr>
        <p:txBody>
          <a:bodyPr/>
          <a:lstStyle/>
          <a:p>
            <a:r>
              <a:rPr lang="en-US">
                <a:cs typeface="Calibri Light"/>
              </a:rPr>
              <a:t>Unifrog LOG IN </a:t>
            </a:r>
            <a:endParaRPr lang="en-US"/>
          </a:p>
        </p:txBody>
      </p:sp>
      <p:sp>
        <p:nvSpPr>
          <p:cNvPr id="3" name="Content Placeholder 2">
            <a:extLst>
              <a:ext uri="{FF2B5EF4-FFF2-40B4-BE49-F238E27FC236}">
                <a16:creationId xmlns:a16="http://schemas.microsoft.com/office/drawing/2014/main" id="{01AE1726-1B24-46D3-840A-1FD2FB97F999}"/>
              </a:ext>
            </a:extLst>
          </p:cNvPr>
          <p:cNvSpPr>
            <a:spLocks noGrp="1"/>
          </p:cNvSpPr>
          <p:nvPr>
            <p:ph idx="1"/>
          </p:nvPr>
        </p:nvSpPr>
        <p:spPr>
          <a:xfrm>
            <a:off x="262054" y="952113"/>
            <a:ext cx="10515600" cy="5735947"/>
          </a:xfrm>
        </p:spPr>
        <p:txBody>
          <a:bodyPr vert="horz" lIns="91440" tIns="45720" rIns="91440" bIns="45720" rtlCol="0" anchor="t">
            <a:normAutofit/>
          </a:bodyPr>
          <a:lstStyle/>
          <a:p>
            <a:r>
              <a:rPr lang="en-US" dirty="0">
                <a:cs typeface="Calibri"/>
              </a:rPr>
              <a:t>Email address from Gospel oak</a:t>
            </a:r>
          </a:p>
          <a:p>
            <a:r>
              <a:rPr lang="en-US" dirty="0">
                <a:cs typeface="Calibri"/>
              </a:rPr>
              <a:t>USE this along with your existing password. </a:t>
            </a:r>
          </a:p>
          <a:p>
            <a:r>
              <a:rPr lang="en-US" dirty="0">
                <a:cs typeface="Calibri"/>
              </a:rPr>
              <a:t>stu.n.singh@gospeloak.co.uk</a:t>
            </a:r>
          </a:p>
          <a:p>
            <a:r>
              <a:rPr lang="en-US" dirty="0">
                <a:cs typeface="Calibri"/>
              </a:rPr>
              <a:t>IF YOU HAVE FORGOTTEN YOUR PASSWORD </a:t>
            </a:r>
          </a:p>
          <a:p>
            <a:r>
              <a:rPr lang="en-US" dirty="0">
                <a:cs typeface="Calibri"/>
              </a:rPr>
              <a:t>Click 'reset password'</a:t>
            </a:r>
          </a:p>
          <a:p>
            <a:r>
              <a:rPr lang="en-US" dirty="0">
                <a:cs typeface="Calibri"/>
              </a:rPr>
              <a:t>Email will be sent to your account</a:t>
            </a:r>
          </a:p>
          <a:p>
            <a:r>
              <a:rPr lang="en-US" dirty="0">
                <a:cs typeface="Calibri"/>
              </a:rPr>
              <a:t>Your email has now been changed to</a:t>
            </a:r>
          </a:p>
          <a:p>
            <a:r>
              <a:rPr lang="en-US" dirty="0">
                <a:cs typeface="Calibri"/>
              </a:rPr>
              <a:t>Stu.n.singh@gospeloak.co.uk - sign in on office 365</a:t>
            </a:r>
          </a:p>
          <a:p>
            <a:r>
              <a:rPr lang="en-US" dirty="0">
                <a:cs typeface="Calibri"/>
              </a:rPr>
              <a:t>Click on </a:t>
            </a:r>
            <a:r>
              <a:rPr lang="en-US" dirty="0" err="1">
                <a:cs typeface="Calibri"/>
              </a:rPr>
              <a:t>Unifrog</a:t>
            </a:r>
            <a:r>
              <a:rPr lang="en-US" dirty="0">
                <a:cs typeface="Calibri"/>
              </a:rPr>
              <a:t> email and reset password</a:t>
            </a:r>
          </a:p>
        </p:txBody>
      </p:sp>
      <p:pic>
        <p:nvPicPr>
          <p:cNvPr id="4" name="Picture 4" descr="Graphical user interface, text, application, email&#10;&#10;Description automatically generated">
            <a:extLst>
              <a:ext uri="{FF2B5EF4-FFF2-40B4-BE49-F238E27FC236}">
                <a16:creationId xmlns:a16="http://schemas.microsoft.com/office/drawing/2014/main" id="{24331998-14AE-43C1-BB8D-6FFF31445385}"/>
              </a:ext>
            </a:extLst>
          </p:cNvPr>
          <p:cNvPicPr>
            <a:picLocks noChangeAspect="1"/>
          </p:cNvPicPr>
          <p:nvPr/>
        </p:nvPicPr>
        <p:blipFill>
          <a:blip r:embed="rId2"/>
          <a:stretch>
            <a:fillRect/>
          </a:stretch>
        </p:blipFill>
        <p:spPr>
          <a:xfrm>
            <a:off x="7467171" y="2021105"/>
            <a:ext cx="3616712" cy="2501980"/>
          </a:xfrm>
          <a:prstGeom prst="rect">
            <a:avLst/>
          </a:prstGeom>
        </p:spPr>
      </p:pic>
      <mc:AlternateContent xmlns:mc="http://schemas.openxmlformats.org/markup-compatibility/2006" xmlns:p14="http://schemas.microsoft.com/office/powerpoint/2010/main">
        <mc:Choice Requires="p14">
          <p:contentPart p14:bwMode="auto" r:id="rId3">
            <p14:nvContentPartPr>
              <p14:cNvPr id="5" name="Ink 4">
                <a:extLst>
                  <a:ext uri="{FF2B5EF4-FFF2-40B4-BE49-F238E27FC236}">
                    <a16:creationId xmlns:a16="http://schemas.microsoft.com/office/drawing/2014/main" id="{53184EEC-B9D0-4BE7-AD84-C1EACF451EBA}"/>
                  </a:ext>
                </a:extLst>
              </p14:cNvPr>
              <p14:cNvContentPartPr/>
              <p14:nvPr/>
            </p14:nvContentPartPr>
            <p14:xfrm>
              <a:off x="7504015" y="2597774"/>
              <a:ext cx="2228850" cy="990600"/>
            </p14:xfrm>
          </p:contentPart>
        </mc:Choice>
        <mc:Fallback xmlns="">
          <p:pic>
            <p:nvPicPr>
              <p:cNvPr id="5" name="Ink 4">
                <a:extLst>
                  <a:ext uri="{FF2B5EF4-FFF2-40B4-BE49-F238E27FC236}">
                    <a16:creationId xmlns:a16="http://schemas.microsoft.com/office/drawing/2014/main" id="{53184EEC-B9D0-4BE7-AD84-C1EACF451EBA}"/>
                  </a:ext>
                </a:extLst>
              </p:cNvPr>
              <p:cNvPicPr/>
              <p:nvPr/>
            </p:nvPicPr>
            <p:blipFill>
              <a:blip r:embed="rId6"/>
              <a:stretch>
                <a:fillRect/>
              </a:stretch>
            </p:blipFill>
            <p:spPr>
              <a:xfrm>
                <a:off x="7486052" y="2579711"/>
                <a:ext cx="2264417" cy="1026366"/>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6" name="Ink 5">
                <a:extLst>
                  <a:ext uri="{FF2B5EF4-FFF2-40B4-BE49-F238E27FC236}">
                    <a16:creationId xmlns:a16="http://schemas.microsoft.com/office/drawing/2014/main" id="{F1F9C363-5E4D-4601-9B34-3B63AEB0F5C5}"/>
                  </a:ext>
                </a:extLst>
              </p14:cNvPr>
              <p14:cNvContentPartPr/>
              <p14:nvPr/>
            </p14:nvContentPartPr>
            <p14:xfrm>
              <a:off x="3586975" y="3196682"/>
              <a:ext cx="9525" cy="9525"/>
            </p14:xfrm>
          </p:contentPart>
        </mc:Choice>
        <mc:Fallback xmlns="">
          <p:pic>
            <p:nvPicPr>
              <p:cNvPr id="6" name="Ink 5">
                <a:extLst>
                  <a:ext uri="{FF2B5EF4-FFF2-40B4-BE49-F238E27FC236}">
                    <a16:creationId xmlns:a16="http://schemas.microsoft.com/office/drawing/2014/main" id="{F1F9C363-5E4D-4601-9B34-3B63AEB0F5C5}"/>
                  </a:ext>
                </a:extLst>
              </p:cNvPr>
              <p:cNvPicPr/>
              <p:nvPr/>
            </p:nvPicPr>
            <p:blipFill>
              <a:blip r:embed="rId8"/>
              <a:stretch>
                <a:fillRect/>
              </a:stretch>
            </p:blipFill>
            <p:spPr>
              <a:xfrm>
                <a:off x="3110725" y="2720432"/>
                <a:ext cx="952500" cy="952500"/>
              </a:xfrm>
              <a:prstGeom prst="rect">
                <a:avLst/>
              </a:prstGeom>
            </p:spPr>
          </p:pic>
        </mc:Fallback>
      </mc:AlternateContent>
    </p:spTree>
    <p:extLst>
      <p:ext uri="{BB962C8B-B14F-4D97-AF65-F5344CB8AC3E}">
        <p14:creationId xmlns:p14="http://schemas.microsoft.com/office/powerpoint/2010/main" val="1087452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50">
            <a:extLst>
              <a:ext uri="{FF2B5EF4-FFF2-40B4-BE49-F238E27FC236}">
                <a16:creationId xmlns:a16="http://schemas.microsoft.com/office/drawing/2014/main" id="{9821BB50-A382-42F3-8791-0F2D8DA14A0D}"/>
              </a:ext>
            </a:extLst>
          </p:cNvPr>
          <p:cNvPicPr>
            <a:picLocks noChangeAspect="1"/>
          </p:cNvPicPr>
          <p:nvPr/>
        </p:nvPicPr>
        <p:blipFill rotWithShape="1">
          <a:blip r:embed="rId2"/>
          <a:srcRect t="7619" r="-2" b="-2"/>
          <a:stretch/>
        </p:blipFill>
        <p:spPr>
          <a:xfrm>
            <a:off x="-3047" y="10"/>
            <a:ext cx="12191999" cy="6857990"/>
          </a:xfrm>
          <a:prstGeom prst="rect">
            <a:avLst/>
          </a:prstGeom>
        </p:spPr>
      </p:pic>
      <p:sp>
        <p:nvSpPr>
          <p:cNvPr id="57" name="Rectangle 56">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ormAutofit/>
          </a:bodyPr>
          <a:lstStyle/>
          <a:p>
            <a:r>
              <a:rPr lang="en-US" sz="9600" b="1">
                <a:solidFill>
                  <a:srgbClr val="FFFFFF"/>
                </a:solidFill>
                <a:ea typeface="+mj-lt"/>
                <a:cs typeface="+mj-lt"/>
              </a:rPr>
              <a:t>Questions?</a:t>
            </a:r>
          </a:p>
          <a:p>
            <a:endParaRPr lang="en-US" sz="5200">
              <a:solidFill>
                <a:srgbClr val="FFFFFF"/>
              </a:solidFill>
              <a:cs typeface="Calibri Light"/>
            </a:endParaRPr>
          </a:p>
        </p:txBody>
      </p:sp>
    </p:spTree>
    <p:extLst>
      <p:ext uri="{BB962C8B-B14F-4D97-AF65-F5344CB8AC3E}">
        <p14:creationId xmlns:p14="http://schemas.microsoft.com/office/powerpoint/2010/main" val="17347677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735EE12F1617E4991691D38D548EFCC" ma:contentTypeVersion="13" ma:contentTypeDescription="Create a new document." ma:contentTypeScope="" ma:versionID="bff20e5dbd97ffbf43a54df1a26a9c5b">
  <xsd:schema xmlns:xsd="http://www.w3.org/2001/XMLSchema" xmlns:xs="http://www.w3.org/2001/XMLSchema" xmlns:p="http://schemas.microsoft.com/office/2006/metadata/properties" xmlns:ns2="234217a1-26ed-4f98-bf66-dc6fb632dda9" xmlns:ns3="5cf310f5-ffeb-446c-af45-6ea172370124" targetNamespace="http://schemas.microsoft.com/office/2006/metadata/properties" ma:root="true" ma:fieldsID="90633c1a972116ffff3895ece5c24010" ns2:_="" ns3:_="">
    <xsd:import namespace="234217a1-26ed-4f98-bf66-dc6fb632dda9"/>
    <xsd:import namespace="5cf310f5-ffeb-446c-af45-6ea17237012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4217a1-26ed-4f98-bf66-dc6fb632dda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784a15f-d5a9-4bb3-b950-509b928a4668"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f310f5-ffeb-446c-af45-6ea172370124"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e962f9d9-cfdb-41d9-a3ad-11d50d581772}" ma:internalName="TaxCatchAll" ma:showField="CatchAllData" ma:web="5cf310f5-ffeb-446c-af45-6ea17237012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cf310f5-ffeb-446c-af45-6ea172370124" xsi:nil="true"/>
    <lcf76f155ced4ddcb4097134ff3c332f xmlns="234217a1-26ed-4f98-bf66-dc6fb632dda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8D8BCEC-FBE5-457C-8C10-0112447A936B}"/>
</file>

<file path=customXml/itemProps2.xml><?xml version="1.0" encoding="utf-8"?>
<ds:datastoreItem xmlns:ds="http://schemas.openxmlformats.org/officeDocument/2006/customXml" ds:itemID="{719BA28D-C0C1-4D4A-8F18-CA6D14730A83}"/>
</file>

<file path=customXml/itemProps3.xml><?xml version="1.0" encoding="utf-8"?>
<ds:datastoreItem xmlns:ds="http://schemas.openxmlformats.org/officeDocument/2006/customXml" ds:itemID="{AE558E6A-9EAC-481C-A2F0-F15F3B91D3DD}"/>
</file>

<file path=docProps/app.xml><?xml version="1.0" encoding="utf-8"?>
<Properties xmlns="http://schemas.openxmlformats.org/officeDocument/2006/extended-properties" xmlns:vt="http://schemas.openxmlformats.org/officeDocument/2006/docPropsVTypes">
  <Template>office theme</Template>
  <TotalTime>14272</TotalTime>
  <Words>2522</Words>
  <Application>Microsoft Office PowerPoint</Application>
  <PresentationFormat>Widescreen</PresentationFormat>
  <Paragraphs>159</Paragraphs>
  <Slides>28</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Arial,Sans-Serif</vt:lpstr>
      <vt:lpstr>Calibri</vt:lpstr>
      <vt:lpstr>Calibri Light</vt:lpstr>
      <vt:lpstr>office theme</vt:lpstr>
      <vt:lpstr>Year 11 Pathways P16</vt:lpstr>
      <vt:lpstr>AFTER YOU FINISH YOUR GCSES, WHICH OF THE FOLLOWING FUTURE DESTINATIONS INTEREST YOU?  There are different Pathways available to you once you leave Year 11 </vt:lpstr>
      <vt:lpstr>How I can help you. </vt:lpstr>
      <vt:lpstr>Today's assembly </vt:lpstr>
      <vt:lpstr>Deciding what's best for you!</vt:lpstr>
      <vt:lpstr>1. Sixth Form 2. Further Education Colleges 3. Apprenticeship 4. Traineeship/Pre-Apprenticeship 5. Specialist Provision e.g. Sports Scholarships, Military Prep    </vt:lpstr>
      <vt:lpstr>Sixth Form </vt:lpstr>
      <vt:lpstr>Further Education Colleges  </vt:lpstr>
      <vt:lpstr>Open Days Coming Soon</vt:lpstr>
      <vt:lpstr>Apprenticeships</vt:lpstr>
      <vt:lpstr>Traineeship/  Pre-Apprenticeship </vt:lpstr>
      <vt:lpstr>The Military Preparation College (MPC) is a unique training college that helps 16-19 year-old young people develop their fitness, vocational qualifications, and employability skills to help prepare for employment, including rewarding careers in the British Armed Forces. E.g RAF, Army, Navy.  Did you know there are lots of opportunties within the Armed Forces – including Apprenticeships?   </vt:lpstr>
      <vt:lpstr>The course combines an academic qualification with football development, involving study for a BTEC Level 3 in Sport as well as weekly football training and representing West Bromwich Albion in the National Football Youth League (U19) against other professional clubs. Education takes place in The Hawthorns media suite, overlooking the pitch, with fitness training sessions at Xercise4Less and Central Campus. The football element is run by The Albion Foundation, and is delivered by UEFA B Licence Coaches who have direct links to WBA Academy and Scouts. You will participate in an average of 14 hours of teaching, 9.5 hours of coaching, 1 fixture per week and 2 hours of volunteering at The Albion Foundation.</vt:lpstr>
      <vt:lpstr>Questions? </vt:lpstr>
      <vt:lpstr>A Levels </vt:lpstr>
      <vt:lpstr>BTEC</vt:lpstr>
      <vt:lpstr>T Levels </vt:lpstr>
      <vt:lpstr>City &amp; Guilds</vt:lpstr>
      <vt:lpstr>Questions? </vt:lpstr>
      <vt:lpstr>University After P16 </vt:lpstr>
      <vt:lpstr>Russell Group University P18</vt:lpstr>
      <vt:lpstr>UCAS</vt:lpstr>
      <vt:lpstr>PowerPoint Presentation</vt:lpstr>
      <vt:lpstr>PowerPoint Presentation</vt:lpstr>
      <vt:lpstr>Useful Websites – Boost your application</vt:lpstr>
      <vt:lpstr>Next Steps</vt:lpstr>
      <vt:lpstr>Unifrog LOG IN </vt:lpstr>
      <vt:lpstr>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Wilkins</dc:creator>
  <cp:lastModifiedBy>Sarah Wilkins</cp:lastModifiedBy>
  <cp:revision>281</cp:revision>
  <dcterms:created xsi:type="dcterms:W3CDTF">2020-09-14T10:00:30Z</dcterms:created>
  <dcterms:modified xsi:type="dcterms:W3CDTF">2023-10-02T08:37:25Z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0x0101004735EE12F1617E4991691D38D548EFCC</vt:lpwstr>
  </property>
</Properties>
</file>