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8" r:id="rId2"/>
    <p:sldId id="279" r:id="rId3"/>
    <p:sldId id="265" r:id="rId4"/>
    <p:sldId id="290" r:id="rId5"/>
    <p:sldId id="291" r:id="rId6"/>
    <p:sldId id="266" r:id="rId7"/>
    <p:sldId id="261" r:id="rId8"/>
    <p:sldId id="259" r:id="rId9"/>
    <p:sldId id="260" r:id="rId10"/>
    <p:sldId id="264" r:id="rId11"/>
    <p:sldId id="292" r:id="rId12"/>
    <p:sldId id="293" r:id="rId13"/>
    <p:sldId id="280" r:id="rId14"/>
    <p:sldId id="270" r:id="rId15"/>
    <p:sldId id="294" r:id="rId16"/>
    <p:sldId id="271" r:id="rId17"/>
    <p:sldId id="269" r:id="rId18"/>
    <p:sldId id="268" r:id="rId19"/>
    <p:sldId id="272" r:id="rId20"/>
    <p:sldId id="281" r:id="rId21"/>
    <p:sldId id="283" r:id="rId22"/>
    <p:sldId id="289" r:id="rId23"/>
    <p:sldId id="287" r:id="rId24"/>
    <p:sldId id="288" r:id="rId25"/>
    <p:sldId id="284" r:id="rId26"/>
    <p:sldId id="285" r:id="rId27"/>
    <p:sldId id="286" r:id="rId28"/>
    <p:sldId id="295" r:id="rId29"/>
    <p:sldId id="29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CDC"/>
    <a:srgbClr val="DFFCDC"/>
    <a:srgbClr val="FF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A50A0F-A3CB-6FED-9398-0C390EDB4AC1}" v="504" dt="2026-03-03T09:54:59.773"/>
    <p1510:client id="{59D89F4D-EC2F-47C6-8194-34C37D24DCE3}" v="83" dt="2026-03-03T10:23:05.160"/>
    <p1510:client id="{72C22D15-5043-DE48-BB86-EA59300CD40F}" v="188" dt="2026-03-02T22:16:54.3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506D61-4823-4809-AD47-F1C5DB0C67E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A57FE-078A-497A-A0F4-74F869D5C7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679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B575F-54A1-A94A-398B-064D4FC4AF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6E11D6-61ED-8F7F-8DE5-8E00E58ED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4491B-5E65-3221-4FC6-BAF1E3530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97B970-D7E3-5D2A-10DD-544D8D3CC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0C3B2-AB4B-2C11-704F-AC2408C26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242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03FC8-C7FF-715F-584C-64C7BE559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0517E-7CE3-E4B9-73C4-D3CF6A0EC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6C53B-94B8-BBBA-9E29-601542BAB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07FE8-1B4E-6D28-BBE3-C73417D1E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71F89-73DF-30FC-E2E5-D02EB5237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951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A4E1A-B32B-44AF-0207-E1FE8109C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D71F0E-C6A9-BA9D-56BA-6076FB8F6D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55414-D7CF-AE9A-7C0E-E3E139E44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154DCC-C288-7A3B-3B4B-F6D13F662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297D6-AF43-C468-F284-8E9F21AF5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720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2EEF-B706-175B-511D-83D73157C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2064A-F8BE-B9EF-0401-C5B85D6BCF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78F80D-EF6C-1BC7-C79B-E70981EB1E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D6B3E7-F797-49A4-9EE1-3A3E56FFB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5C4F1A-728A-F9DE-E9C4-1D26DB5E9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61B40A-0BDB-54ED-09AB-AD615D29C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910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188E2-E9F9-2354-07EC-B3ECF46D6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E66D07-2FA1-307E-48B8-71A2EB6B1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2468B-C049-C4E9-54D1-24EC568AE1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05E883-AD61-B108-74C2-BDD27DD829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CBA4C1-CD0C-9F88-74A8-FC440C12D5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93A5D6-A3B9-3CDC-5AB0-9E179113B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0192-678E-7D50-A351-158D5DDB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7DFF54-7BD2-1EE8-A15C-A69C6A753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721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DA8C9-B570-1AF6-F3B1-25CF9AB41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9ECAD9-CE73-4AA1-7AF2-60FFB1F6F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491FAC-DAF3-1F7F-5EDF-D0C7FF690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659A0E-DA7B-F845-E497-515F42363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99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CB7B3E-759F-D7C9-0BD2-13CA0197B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54410-6D0F-693A-B0DF-5D293ED9A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C4B517-E00D-5CBA-D61C-9366C9B4C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48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466B1-25EF-AEDF-850A-D53C95E35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247452-E66B-2B9F-A9EE-099209676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F0F7F4-83AA-9BC5-AB86-57A9DA0277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B1B44E-7EC4-3E54-0A4C-6D033E0C0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339C63-17E2-56E7-F58E-D9A34895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E30B4-4F11-D892-C92E-F7ACC6CFE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373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65F2-C431-F217-0249-702C251D7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456B7B-9244-9221-F78F-A9351EC785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40BA7F-C06C-0B67-D099-87DFC0DBAD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D1056-24E8-3FE0-C002-345A7B6F5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6464FE-299B-9186-A65A-847BCFA14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AD7D2-D1C5-707E-2EA7-9C7719BDE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53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38AC0-6FC4-88D1-B085-DDFF10EEB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1F7F84-D94A-A00C-A143-1715E0F564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CBD45-BE9B-21E4-0348-65197B160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ED731-2DE3-AA86-E171-E04566F60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B536-B9C5-CBC9-6868-091350BB5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405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C9AC42-7FC5-ACF3-CCC2-1E08C2F60A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CBED47-18BB-679E-F343-4179CA882D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72764-CB3D-B0A7-A2CA-2C54441EF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F6056-6139-3776-414C-1E70144E2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5D0CE9-53AE-4474-DF01-61DF7ABCA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985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40A7EB-ADBF-554E-3BF1-46F613203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435EC-BC3F-414A-D3E3-BDB539E02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A42A6F-F058-7A4B-4583-7107919705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7F3EDE-99D7-423F-8D4C-481EAF7E9D6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11214-5EF5-71A0-B221-8B2132F6E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C82D2-8F5E-E9B4-A5BC-1557C3076F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14F0CE-6C84-4EDB-BB24-866541507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032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" TargetMode="External"/><Relationship Id="rId2" Type="http://schemas.openxmlformats.org/officeDocument/2006/relationships/hyperlink" Target="https://www.aqa.org.uk/subjects/science/gcse/science-8464/assessment-resource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avemyexams.com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7" name="Arc 1036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9307-E488-7EF3-765B-A57C031A7E89}"/>
              </a:ext>
            </a:extLst>
          </p:cNvPr>
          <p:cNvSpPr txBox="1">
            <a:spLocks/>
          </p:cNvSpPr>
          <p:nvPr/>
        </p:nvSpPr>
        <p:spPr>
          <a:xfrm>
            <a:off x="0" y="-532985"/>
            <a:ext cx="11190521" cy="2747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Year 11 Parent/Carer</a:t>
            </a:r>
            <a:r>
              <a:rPr lang="en-US" sz="4000" b="1"/>
              <a:t> </a:t>
            </a:r>
            <a:r>
              <a:rPr lang="en-US"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GCSE </a:t>
            </a:r>
          </a:p>
          <a:p>
            <a:pPr algn="ctr">
              <a:spcAft>
                <a:spcPts val="600"/>
              </a:spcAft>
            </a:pPr>
            <a:r>
              <a:rPr lang="en-US"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Information Evening</a:t>
            </a: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Gospel Oak School - Our School">
            <a:extLst>
              <a:ext uri="{FF2B5EF4-FFF2-40B4-BE49-F238E27FC236}">
                <a16:creationId xmlns:a16="http://schemas.microsoft.com/office/drawing/2014/main" id="{B0F22D1E-EC5A-9C0E-9DD1-544821A68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1722" y="1660279"/>
            <a:ext cx="2526622" cy="3461124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7E6F44-F27A-49A5-B527-F597CAA64059}"/>
              </a:ext>
            </a:extLst>
          </p:cNvPr>
          <p:cNvSpPr txBox="1">
            <a:spLocks/>
          </p:cNvSpPr>
          <p:nvPr/>
        </p:nvSpPr>
        <p:spPr>
          <a:xfrm>
            <a:off x="2695614" y="5387895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/>
              <a:t>Miss Bott</a:t>
            </a:r>
          </a:p>
          <a:p>
            <a:pPr marL="0" indent="0" algn="ctr">
              <a:buNone/>
            </a:pPr>
            <a:r>
              <a:rPr lang="en-US" sz="4000"/>
              <a:t>Head of School</a:t>
            </a:r>
          </a:p>
        </p:txBody>
      </p:sp>
    </p:spTree>
    <p:extLst>
      <p:ext uri="{BB962C8B-B14F-4D97-AF65-F5344CB8AC3E}">
        <p14:creationId xmlns:p14="http://schemas.microsoft.com/office/powerpoint/2010/main" val="3270720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6EDCFB-13D3-F93D-4788-ACE6A80E3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A0C0129F-7717-FF62-9BBA-1D0A8D963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7" name="Arc 1036">
            <a:extLst>
              <a:ext uri="{FF2B5EF4-FFF2-40B4-BE49-F238E27FC236}">
                <a16:creationId xmlns:a16="http://schemas.microsoft.com/office/drawing/2014/main" id="{DB631A08-3BA7-6D80-A26E-F6F7E41758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928DE9C1-B008-516D-501F-9DF3804780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Gospel Oak School - Our School">
            <a:extLst>
              <a:ext uri="{FF2B5EF4-FFF2-40B4-BE49-F238E27FC236}">
                <a16:creationId xmlns:a16="http://schemas.microsoft.com/office/drawing/2014/main" id="{48AFFD7D-02CE-14EE-93C3-2034E9B0F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6996" y="494164"/>
            <a:ext cx="2526622" cy="3461124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0CF765-0A52-BE69-3AA8-CFDF5ACCAF3D}"/>
              </a:ext>
            </a:extLst>
          </p:cNvPr>
          <p:cNvSpPr txBox="1">
            <a:spLocks/>
          </p:cNvSpPr>
          <p:nvPr/>
        </p:nvSpPr>
        <p:spPr>
          <a:xfrm>
            <a:off x="3366581" y="4507860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/>
              <a:t>Mrs Quirk</a:t>
            </a:r>
          </a:p>
          <a:p>
            <a:pPr marL="0" indent="0" algn="ctr">
              <a:buNone/>
            </a:pPr>
            <a:r>
              <a:rPr lang="en-US" sz="4000"/>
              <a:t>Vice Principal</a:t>
            </a:r>
          </a:p>
          <a:p>
            <a:pPr marL="0" indent="0" algn="ctr">
              <a:buNone/>
            </a:pPr>
            <a:r>
              <a:rPr lang="en-US" sz="4000"/>
              <a:t>English</a:t>
            </a:r>
          </a:p>
        </p:txBody>
      </p:sp>
    </p:spTree>
    <p:extLst>
      <p:ext uri="{BB962C8B-B14F-4D97-AF65-F5344CB8AC3E}">
        <p14:creationId xmlns:p14="http://schemas.microsoft.com/office/powerpoint/2010/main" val="497476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33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Quotes Sayings and Affirmations Same ...">
            <a:extLst>
              <a:ext uri="{FF2B5EF4-FFF2-40B4-BE49-F238E27FC236}">
                <a16:creationId xmlns:a16="http://schemas.microsoft.com/office/drawing/2014/main" id="{C8127EDE-D418-32A5-30D4-44790F654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4620" y="643467"/>
            <a:ext cx="4082613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xam Confidence Motivational Quotes ...">
            <a:extLst>
              <a:ext uri="{FF2B5EF4-FFF2-40B4-BE49-F238E27FC236}">
                <a16:creationId xmlns:a16="http://schemas.microsoft.com/office/drawing/2014/main" id="{7D568629-FA87-1278-09A6-F69BDC617C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180" y="1272397"/>
            <a:ext cx="5129784" cy="431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474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qa A Level English Language Paper 1 2015 – Proceneazab Blog">
            <a:extLst>
              <a:ext uri="{FF2B5EF4-FFF2-40B4-BE49-F238E27FC236}">
                <a16:creationId xmlns:a16="http://schemas.microsoft.com/office/drawing/2014/main" id="{50DEC45A-6B75-A1D9-4C28-87070B048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1035" y="1505331"/>
            <a:ext cx="5129784" cy="38473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pptx, 74.2 KB">
            <a:extLst>
              <a:ext uri="{FF2B5EF4-FFF2-40B4-BE49-F238E27FC236}">
                <a16:creationId xmlns:a16="http://schemas.microsoft.com/office/drawing/2014/main" id="{0AD44E7E-F327-47FC-EB1C-3424BE1BF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180" y="1505331"/>
            <a:ext cx="5129784" cy="384733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3DD6358-AC4A-E754-9D6B-DE2A08142EE1}"/>
              </a:ext>
            </a:extLst>
          </p:cNvPr>
          <p:cNvSpPr/>
          <p:nvPr/>
        </p:nvSpPr>
        <p:spPr>
          <a:xfrm>
            <a:off x="787678" y="3765134"/>
            <a:ext cx="902606" cy="485199"/>
          </a:xfrm>
          <a:prstGeom prst="rect">
            <a:avLst/>
          </a:prstGeom>
          <a:solidFill>
            <a:srgbClr val="EEFCD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i="1">
                <a:solidFill>
                  <a:schemeClr val="tx1"/>
                </a:solidFill>
              </a:rPr>
              <a:t>'Macbeth'</a:t>
            </a:r>
          </a:p>
        </p:txBody>
      </p:sp>
    </p:spTree>
    <p:extLst>
      <p:ext uri="{BB962C8B-B14F-4D97-AF65-F5344CB8AC3E}">
        <p14:creationId xmlns:p14="http://schemas.microsoft.com/office/powerpoint/2010/main" val="30161116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3E60C6D-4E85-4E14-BCDF-BF15C241F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107365-0BA3-313D-D01C-93DE69565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1294" y="486184"/>
            <a:ext cx="5397237" cy="1325563"/>
          </a:xfrm>
        </p:spPr>
        <p:txBody>
          <a:bodyPr>
            <a:normAutofit/>
          </a:bodyPr>
          <a:lstStyle/>
          <a:p>
            <a:r>
              <a:rPr lang="en-GB" b="1"/>
              <a:t>Resources</a:t>
            </a:r>
          </a:p>
        </p:txBody>
      </p:sp>
      <p:pic>
        <p:nvPicPr>
          <p:cNvPr id="5" name="Picture 4" descr="A screenshot of a book store&#10;&#10;AI-generated content may be incorrect.">
            <a:extLst>
              <a:ext uri="{FF2B5EF4-FFF2-40B4-BE49-F238E27FC236}">
                <a16:creationId xmlns:a16="http://schemas.microsoft.com/office/drawing/2014/main" id="{A5E23B32-AED1-0AFC-8922-D993A181E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53" y="735286"/>
            <a:ext cx="4555700" cy="2460076"/>
          </a:xfrm>
          <a:custGeom>
            <a:avLst/>
            <a:gdLst/>
            <a:ahLst/>
            <a:cxnLst/>
            <a:rect l="l" t="t" r="r" b="b"/>
            <a:pathLst>
              <a:path w="4555700" h="2733294">
                <a:moveTo>
                  <a:pt x="82217" y="0"/>
                </a:moveTo>
                <a:lnTo>
                  <a:pt x="4473483" y="0"/>
                </a:lnTo>
                <a:cubicBezTo>
                  <a:pt x="4518890" y="0"/>
                  <a:pt x="4555700" y="36810"/>
                  <a:pt x="4555700" y="82217"/>
                </a:cubicBezTo>
                <a:lnTo>
                  <a:pt x="4555700" y="2651077"/>
                </a:lnTo>
                <a:cubicBezTo>
                  <a:pt x="4555700" y="2696484"/>
                  <a:pt x="4518890" y="2733294"/>
                  <a:pt x="4473483" y="2733294"/>
                </a:cubicBezTo>
                <a:lnTo>
                  <a:pt x="82217" y="2733294"/>
                </a:lnTo>
                <a:cubicBezTo>
                  <a:pt x="36810" y="2733294"/>
                  <a:pt x="0" y="2696484"/>
                  <a:pt x="0" y="2651077"/>
                </a:cubicBezTo>
                <a:lnTo>
                  <a:pt x="0" y="82217"/>
                </a:lnTo>
                <a:cubicBezTo>
                  <a:pt x="0" y="36810"/>
                  <a:pt x="36810" y="0"/>
                  <a:pt x="82217" y="0"/>
                </a:cubicBezTo>
                <a:close/>
              </a:path>
            </a:pathLst>
          </a:cu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D42D292-4C48-479B-9E59-E29CD9871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hristmas Carol Knowledge Organiser ...">
            <a:extLst>
              <a:ext uri="{FF2B5EF4-FFF2-40B4-BE49-F238E27FC236}">
                <a16:creationId xmlns:a16="http://schemas.microsoft.com/office/drawing/2014/main" id="{3664090B-31C4-B02B-419F-BF4EF4F4E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353" y="3526029"/>
            <a:ext cx="3861318" cy="2733293"/>
          </a:xfrm>
          <a:custGeom>
            <a:avLst/>
            <a:gdLst/>
            <a:ahLst/>
            <a:cxnLst/>
            <a:rect l="l" t="t" r="r" b="b"/>
            <a:pathLst>
              <a:path w="4438338" h="2323972">
                <a:moveTo>
                  <a:pt x="69905" y="0"/>
                </a:moveTo>
                <a:lnTo>
                  <a:pt x="4368433" y="0"/>
                </a:lnTo>
                <a:cubicBezTo>
                  <a:pt x="4407040" y="0"/>
                  <a:pt x="4438338" y="31298"/>
                  <a:pt x="4438338" y="69905"/>
                </a:cubicBezTo>
                <a:lnTo>
                  <a:pt x="4438338" y="2254067"/>
                </a:lnTo>
                <a:cubicBezTo>
                  <a:pt x="4438338" y="2292674"/>
                  <a:pt x="4407040" y="2323972"/>
                  <a:pt x="4368433" y="2323972"/>
                </a:cubicBezTo>
                <a:lnTo>
                  <a:pt x="69905" y="2323972"/>
                </a:lnTo>
                <a:cubicBezTo>
                  <a:pt x="31298" y="2323972"/>
                  <a:pt x="0" y="2292674"/>
                  <a:pt x="0" y="2254067"/>
                </a:cubicBezTo>
                <a:lnTo>
                  <a:pt x="0" y="69905"/>
                </a:lnTo>
                <a:cubicBezTo>
                  <a:pt x="0" y="31298"/>
                  <a:pt x="31298" y="0"/>
                  <a:pt x="69905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E6021-0CCC-23FD-BB57-5C5E78F3DF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1294" y="1946684"/>
            <a:ext cx="5397237" cy="435133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" panose="020B0604020202020204" pitchFamily="34" charset="0"/>
              <a:buChar char="§"/>
            </a:pPr>
            <a:r>
              <a:rPr lang="en-GB"/>
              <a:t>Knowledge organisers</a:t>
            </a:r>
            <a:endParaRPr lang="en-US"/>
          </a:p>
          <a:p>
            <a:pPr>
              <a:buFont typeface="Wingdings" panose="020B0604020202020204" pitchFamily="34" charset="0"/>
              <a:buChar char="§"/>
            </a:pPr>
            <a:r>
              <a:rPr lang="en-US"/>
              <a:t>GCSE Pod</a:t>
            </a:r>
          </a:p>
          <a:p>
            <a:pPr>
              <a:buFont typeface="Wingdings" panose="020B0604020202020204" pitchFamily="34" charset="0"/>
              <a:buChar char="§"/>
            </a:pPr>
            <a:r>
              <a:rPr lang="en-US"/>
              <a:t>YouTube </a:t>
            </a:r>
          </a:p>
          <a:p>
            <a:pPr>
              <a:buFont typeface="Wingdings" panose="020B0604020202020204" pitchFamily="34" charset="0"/>
              <a:buChar char="§"/>
            </a:pPr>
            <a:r>
              <a:rPr lang="en-US"/>
              <a:t>Revision guides</a:t>
            </a:r>
          </a:p>
          <a:p>
            <a:pPr>
              <a:buFont typeface="Wingdings" panose="020B0604020202020204" pitchFamily="34" charset="0"/>
              <a:buChar char="§"/>
            </a:pPr>
            <a:endParaRPr lang="en-GB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533DF362-939D-4EEE-8DC4-6B54607E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95198">
            <a:off x="1539683" y="162676"/>
            <a:ext cx="4083433" cy="4083433"/>
          </a:xfrm>
          <a:prstGeom prst="arc">
            <a:avLst>
              <a:gd name="adj1" fmla="val 17445962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39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Slide Background">
            <a:extLst>
              <a:ext uri="{FF2B5EF4-FFF2-40B4-BE49-F238E27FC236}">
                <a16:creationId xmlns:a16="http://schemas.microsoft.com/office/drawing/2014/main" id="{518BCE60-EB58-4019-B93A-1094BA89F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239C5D7-3A83-4B28-BA16-9364DA5F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5385538" cy="6858000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C0E4BDC5-1DF0-B758-02E4-0AA24AB72B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8087"/>
            <a:ext cx="6103704" cy="5125412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A5ABFE-C11C-332E-F7B2-8D4D6CA425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8096" y="777240"/>
            <a:ext cx="4502683" cy="3792070"/>
          </a:xfrm>
        </p:spPr>
        <p:txBody>
          <a:bodyPr anchor="t">
            <a:normAutofit/>
          </a:bodyPr>
          <a:lstStyle/>
          <a:p>
            <a:pPr algn="l"/>
            <a:br>
              <a:rPr lang="en-GB" sz="4800" b="1">
                <a:latin typeface="Century Gothic"/>
              </a:rPr>
            </a:br>
            <a:br>
              <a:rPr lang="en-GB" sz="4800" b="1">
                <a:latin typeface="Century Gothic"/>
              </a:rPr>
            </a:br>
            <a:r>
              <a:rPr lang="en-GB" sz="5400" b="1">
                <a:latin typeface="Century Gothic"/>
              </a:rPr>
              <a:t>Flashcards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750F3B-63A2-13D9-FDEB-B83EC5353C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0606" y="5486395"/>
            <a:ext cx="4711046" cy="943901"/>
          </a:xfrm>
        </p:spPr>
        <p:txBody>
          <a:bodyPr anchor="ctr">
            <a:normAutofit/>
          </a:bodyPr>
          <a:lstStyle/>
          <a:p>
            <a:pPr algn="l"/>
            <a:endParaRPr lang="en-GB"/>
          </a:p>
        </p:txBody>
      </p:sp>
      <p:pic>
        <p:nvPicPr>
          <p:cNvPr id="4" name="Picture 3" descr="A stack of cards with a question mark&#10;&#10;AI-generated content may be incorrect.">
            <a:extLst>
              <a:ext uri="{FF2B5EF4-FFF2-40B4-BE49-F238E27FC236}">
                <a16:creationId xmlns:a16="http://schemas.microsoft.com/office/drawing/2014/main" id="{BD9240AA-B012-BCE1-2245-9BA4306666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12" r="1747" b="1"/>
          <a:stretch>
            <a:fillRect/>
          </a:stretch>
        </p:blipFill>
        <p:spPr>
          <a:xfrm>
            <a:off x="6103705" y="10"/>
            <a:ext cx="5385539" cy="6857990"/>
          </a:xfrm>
          <a:prstGeom prst="rect">
            <a:avLst/>
          </a:prstGeom>
        </p:spPr>
      </p:pic>
      <p:sp>
        <p:nvSpPr>
          <p:cNvPr id="22" name="tint">
            <a:extLst>
              <a:ext uri="{FF2B5EF4-FFF2-40B4-BE49-F238E27FC236}">
                <a16:creationId xmlns:a16="http://schemas.microsoft.com/office/drawing/2014/main" id="{49109861-B852-BC17-33D7-416D00A39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92294" y="0"/>
            <a:ext cx="696657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188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B5FE7A-A91F-18AD-ED96-DDF4BA05B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 b="1">
                <a:latin typeface="Century Gothic" panose="020B0502020202020204" pitchFamily="34" charset="0"/>
              </a:rPr>
              <a:t>What?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50698-72C0-E7F9-990F-60D34A5D8E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 panose="020B0502020202020204" pitchFamily="34" charset="0"/>
              </a:rPr>
              <a:t>Question or key term on one side, the answer or definition on the other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 panose="020B0502020202020204" pitchFamily="34" charset="0"/>
              </a:rPr>
              <a:t>Don’t just copy huge chunks of text out!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 panose="020B0502020202020204" pitchFamily="34" charset="0"/>
              </a:rPr>
              <a:t>Flashcard must work your memory (retrieval practice)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 panose="020B0502020202020204" pitchFamily="34" charset="0"/>
              </a:rPr>
              <a:t>Keep information brief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 panose="020B0502020202020204" pitchFamily="34" charset="0"/>
              </a:rPr>
              <a:t>Use different colours to categorise information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err="1">
                <a:latin typeface="Century Gothic" panose="020B0502020202020204" pitchFamily="34" charset="0"/>
              </a:rPr>
              <a:t>Brainscape</a:t>
            </a:r>
            <a:r>
              <a:rPr lang="en-GB" sz="2400">
                <a:latin typeface="Century Gothic" panose="020B0502020202020204" pitchFamily="34" charset="0"/>
              </a:rPr>
              <a:t>/Quizlet</a:t>
            </a:r>
          </a:p>
          <a:p>
            <a:endParaRPr lang="en-GB" sz="24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ow to use flashcards for revision ...">
            <a:extLst>
              <a:ext uri="{FF2B5EF4-FFF2-40B4-BE49-F238E27FC236}">
                <a16:creationId xmlns:a16="http://schemas.microsoft.com/office/drawing/2014/main" id="{5CC578B8-8731-F18B-5F6C-7194652F7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7184" y="1972696"/>
            <a:ext cx="3781051" cy="2268630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70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952C9D-39F7-42CA-99DF-F7EDA4569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b="1">
                <a:latin typeface="Century Gothic" panose="020B0502020202020204" pitchFamily="34" charset="0"/>
              </a:rPr>
              <a:t>Why?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On metaphor, memory, and John King ...">
            <a:extLst>
              <a:ext uri="{FF2B5EF4-FFF2-40B4-BE49-F238E27FC236}">
                <a16:creationId xmlns:a16="http://schemas.microsoft.com/office/drawing/2014/main" id="{8441BAF3-83BB-B044-9C2A-CABD545162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9" y="1141628"/>
            <a:ext cx="5888092" cy="4327508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39BF1-7288-777B-5E4F-83DBC1E8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>
                <a:latin typeface="Century Gothic"/>
              </a:rPr>
              <a:t>They make your brain recall information which helps information transfer form the short term to the long term memory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>
                <a:latin typeface="Century Gothic"/>
              </a:rPr>
              <a:t>They make you cut down information to the key bits you have to know 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24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1FB771-D5DE-5CD7-1A03-B6C72883C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500633-7382-BBBF-B5E5-67789896A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 b="1">
                <a:latin typeface="Century Gothic" panose="020B0502020202020204" pitchFamily="34" charset="0"/>
              </a:rPr>
              <a:t>How?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77941-8742-2E31-EDC2-108140C0B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600">
                <a:latin typeface="Century Gothic"/>
              </a:rPr>
              <a:t>Flashcards must be made and used in advance, not the night before an exam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/>
              </a:rPr>
              <a:t>Make them bit by bit (once you’ve been taught something)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/>
              </a:rPr>
              <a:t>Use each set in a spaced pattern and leave longer between each cycle.  Keep repeating, even when you think you know it!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>
                <a:latin typeface="Century Gothic"/>
              </a:rPr>
              <a:t>Once you’re more confident, you can mix and match topics to replicate an exam </a:t>
            </a:r>
          </a:p>
          <a:p>
            <a:pPr marL="0" indent="0">
              <a:buNone/>
            </a:pPr>
            <a:endParaRPr lang="en-GB" sz="2000">
              <a:latin typeface="Century Gothic" panose="020B0502020202020204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e Interleaving Method: An overlooked ...">
            <a:extLst>
              <a:ext uri="{FF2B5EF4-FFF2-40B4-BE49-F238E27FC236}">
                <a16:creationId xmlns:a16="http://schemas.microsoft.com/office/drawing/2014/main" id="{CADF21D6-9C83-77B6-2C23-A9890C2F44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047" r="53634"/>
          <a:stretch>
            <a:fillRect/>
          </a:stretch>
        </p:blipFill>
        <p:spPr>
          <a:xfrm>
            <a:off x="7800648" y="1034489"/>
            <a:ext cx="3773310" cy="4132128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C3D1E0-BC60-F2E2-69A9-72B14FE6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9356106" cy="1200329"/>
          </a:xfrm>
        </p:spPr>
        <p:txBody>
          <a:bodyPr anchor="t">
            <a:normAutofit/>
          </a:bodyPr>
          <a:lstStyle/>
          <a:p>
            <a:r>
              <a:rPr lang="en-GB" sz="8000" b="1">
                <a:latin typeface="Century Gothic"/>
              </a:rPr>
              <a:t>Letiner System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4200" y="554152"/>
            <a:ext cx="574177" cy="1075866"/>
            <a:chOff x="10994200" y="554152"/>
            <a:chExt cx="574177" cy="1075866"/>
          </a:xfrm>
        </p:grpSpPr>
        <p:sp>
          <p:nvSpPr>
            <p:cNvPr id="17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A825F7B3-CCC8-3AF7-1CB9-E67486B24620}"/>
              </a:ext>
            </a:extLst>
          </p:cNvPr>
          <p:cNvGrpSpPr/>
          <p:nvPr/>
        </p:nvGrpSpPr>
        <p:grpSpPr>
          <a:xfrm>
            <a:off x="2251554" y="1825625"/>
            <a:ext cx="7229123" cy="4394200"/>
            <a:chOff x="2626609" y="1911886"/>
            <a:chExt cx="6771424" cy="4115989"/>
          </a:xfrm>
        </p:grpSpPr>
        <p:pic>
          <p:nvPicPr>
            <p:cNvPr id="7" name="Picture 6" descr="The Leitner System for flashcards: how to elevate your memory and learning  - Exam Study Expert">
              <a:extLst>
                <a:ext uri="{FF2B5EF4-FFF2-40B4-BE49-F238E27FC236}">
                  <a16:creationId xmlns:a16="http://schemas.microsoft.com/office/drawing/2014/main" id="{49C61770-F08A-DFC9-AA88-E146BBCFB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2333" r="-259" b="-333"/>
            <a:stretch>
              <a:fillRect/>
            </a:stretch>
          </p:blipFill>
          <p:spPr>
            <a:xfrm>
              <a:off x="2628900" y="1933674"/>
              <a:ext cx="6769133" cy="4094201"/>
            </a:xfrm>
            <a:prstGeom prst="rect">
              <a:avLst/>
            </a:prstGeom>
          </p:spPr>
        </p:pic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6FFEEAA5-AAE4-559A-7363-D4694E5DD4E4}"/>
                </a:ext>
              </a:extLst>
            </p:cNvPr>
            <p:cNvCxnSpPr/>
            <p:nvPr/>
          </p:nvCxnSpPr>
          <p:spPr>
            <a:xfrm>
              <a:off x="2626609" y="1911886"/>
              <a:ext cx="6736271" cy="17868"/>
            </a:xfrm>
            <a:prstGeom prst="straightConnector1">
              <a:avLst/>
            </a:prstGeom>
            <a:ln w="28575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86598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85A18B-5F96-8C12-C3DE-F2B60C0B3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High Frequency topics</a:t>
            </a: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F1688-3B3B-EA9D-82DF-7D60170352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b="1"/>
              <a:t>Language </a:t>
            </a:r>
          </a:p>
          <a:p>
            <a:pPr marL="0" indent="0">
              <a:buNone/>
            </a:pPr>
            <a:endParaRPr lang="en-GB"/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Language analysis 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Structure analysis 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Evaluation – agree/disagree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Descriptive writing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Summary 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Comparison 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Transactional writing 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294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B8F6F8-8A54-8D85-CD4B-5E9378CE5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4D79128-D0FD-0DE1-9283-1B707A2F42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5600344-7C50-5758-8F53-A59C588137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3AAF95-6F31-CA43-64B7-E68118C6F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High Frequency topics</a:t>
            </a: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C9BA825C-0783-9FAD-3FCB-A8DB25B0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2FAD0-8D1E-67C4-E4C8-555707718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b="1"/>
              <a:t>Literature</a:t>
            </a:r>
          </a:p>
          <a:p>
            <a:pPr marL="0" indent="0">
              <a:buNone/>
            </a:pPr>
            <a:endParaRPr lang="en-GB"/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Themes – greed, ambition, social responsibility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Characters</a:t>
            </a:r>
          </a:p>
          <a:p>
            <a:pPr marL="457200" indent="-457200">
              <a:buFont typeface="Wingdings" panose="020B0604020202020204" pitchFamily="34" charset="0"/>
              <a:buChar char="§"/>
            </a:pPr>
            <a:r>
              <a:rPr lang="en-GB"/>
              <a:t>Unseen – aging, weather etc.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93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BD1904-B95C-4CA9-5DA2-2CABC73E3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F77B8154-35AD-1C9C-B710-45F6A001CB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7" name="Arc 1036">
            <a:extLst>
              <a:ext uri="{FF2B5EF4-FFF2-40B4-BE49-F238E27FC236}">
                <a16:creationId xmlns:a16="http://schemas.microsoft.com/office/drawing/2014/main" id="{B43AF808-5F6B-0BE1-172C-A935D8DD6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5807EB3C-FF50-CCA6-4010-9F3D607FC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Gospel Oak School - Our School">
            <a:extLst>
              <a:ext uri="{FF2B5EF4-FFF2-40B4-BE49-F238E27FC236}">
                <a16:creationId xmlns:a16="http://schemas.microsoft.com/office/drawing/2014/main" id="{93590D40-A316-4E94-9124-0BB7051D3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6996" y="494164"/>
            <a:ext cx="2526622" cy="3461124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0BC0B-35AE-170B-4A18-167A3F871C15}"/>
              </a:ext>
            </a:extLst>
          </p:cNvPr>
          <p:cNvSpPr txBox="1">
            <a:spLocks/>
          </p:cNvSpPr>
          <p:nvPr/>
        </p:nvSpPr>
        <p:spPr>
          <a:xfrm>
            <a:off x="3366581" y="4507860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/>
              <a:t>Mr Shergill</a:t>
            </a:r>
          </a:p>
          <a:p>
            <a:pPr marL="0" indent="0" algn="ctr">
              <a:buNone/>
            </a:pPr>
            <a:r>
              <a:rPr lang="en-US" sz="4000"/>
              <a:t>Assistant Principal</a:t>
            </a:r>
          </a:p>
          <a:p>
            <a:pPr marL="0" indent="0" algn="ctr">
              <a:buNone/>
            </a:pPr>
            <a:r>
              <a:rPr lang="en-US" sz="4000" err="1"/>
              <a:t>Maths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3891118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B448A7-3F2D-153F-0FD6-31DE9B03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64D8D-FD0D-468B-0017-F047924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4884"/>
            <a:ext cx="10515600" cy="1054166"/>
          </a:xfrm>
        </p:spPr>
        <p:txBody>
          <a:bodyPr>
            <a:normAutofit/>
          </a:bodyPr>
          <a:lstStyle/>
          <a:p>
            <a:r>
              <a:rPr lang="en-GB" sz="6000" b="1" u="sng"/>
              <a:t>About Mathematics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F9B80F6-BF2E-BCB7-0E15-272B05C8BF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6337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There are two tiers:</a:t>
            </a:r>
            <a:endParaRPr lang="en-US"/>
          </a:p>
          <a:p>
            <a:pPr marL="0" indent="0">
              <a:buNone/>
            </a:pPr>
            <a:r>
              <a:rPr lang="en-GB"/>
              <a:t> Higher [Grades 9 to 4]</a:t>
            </a:r>
          </a:p>
          <a:p>
            <a:pPr marL="0" indent="0">
              <a:buNone/>
            </a:pPr>
            <a:r>
              <a:rPr lang="en-GB"/>
              <a:t> Foundation [Grades 5 to 1]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There are 3 exam papers, each 90mins:</a:t>
            </a:r>
          </a:p>
          <a:p>
            <a:pPr marL="0" indent="0">
              <a:buNone/>
            </a:pPr>
            <a:r>
              <a:rPr lang="en-GB"/>
              <a:t> Paper 1 [Non-Calculator, 80 marks]</a:t>
            </a:r>
          </a:p>
          <a:p>
            <a:pPr marL="0" indent="0">
              <a:buNone/>
            </a:pPr>
            <a:r>
              <a:rPr lang="en-GB"/>
              <a:t> Paper 2 [Calculator, 80 marks]</a:t>
            </a:r>
          </a:p>
          <a:p>
            <a:pPr marL="0" indent="0">
              <a:buNone/>
            </a:pPr>
            <a:r>
              <a:rPr lang="en-GB"/>
              <a:t> Paper 3 [Calculator, 80 marks]</a:t>
            </a:r>
          </a:p>
        </p:txBody>
      </p:sp>
    </p:spTree>
    <p:extLst>
      <p:ext uri="{BB962C8B-B14F-4D97-AF65-F5344CB8AC3E}">
        <p14:creationId xmlns:p14="http://schemas.microsoft.com/office/powerpoint/2010/main" val="67216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3810C-70E7-4C84-916A-A7EF7AE1A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3BA5D-1134-9653-2A60-3A72BFF68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053" y="314884"/>
            <a:ext cx="11837893" cy="10541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4800" b="1" u="sng"/>
              <a:t>How to support your son/daughter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0F5FC5A-9BD6-B413-00EB-5F9C09A96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259" y="1366337"/>
            <a:ext cx="1078454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Go through their strengths/weaknesses document with them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Ensure they know how to use their own scientific calculator – trig functions, pi, cube-rooting, etc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Use the best resources for independent learning:</a:t>
            </a:r>
          </a:p>
          <a:p>
            <a:pPr marL="0" indent="0">
              <a:buNone/>
            </a:pPr>
            <a:r>
              <a:rPr lang="en-GB"/>
              <a:t>Corbett Maths;   Maths Genie;    Maths Links</a:t>
            </a:r>
          </a:p>
        </p:txBody>
      </p:sp>
    </p:spTree>
    <p:extLst>
      <p:ext uri="{BB962C8B-B14F-4D97-AF65-F5344CB8AC3E}">
        <p14:creationId xmlns:p14="http://schemas.microsoft.com/office/powerpoint/2010/main" val="2157867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B725B-425B-01ED-9C52-790E41077B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FCC16-9811-539F-E35B-A2919BB76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7050"/>
            <a:ext cx="10515600" cy="1325563"/>
          </a:xfrm>
        </p:spPr>
        <p:txBody>
          <a:bodyPr/>
          <a:lstStyle/>
          <a:p>
            <a:r>
              <a:rPr lang="en-GB" b="1" u="sng"/>
              <a:t>"Quizzing" - The theory behind 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203A7-E70F-C8CF-D9A1-550D7B8BD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27" y="961466"/>
            <a:ext cx="7464249" cy="57860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>
                <a:solidFill>
                  <a:srgbClr val="FF0000"/>
                </a:solidFill>
              </a:rPr>
              <a:t>Passive Review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Being re-exposed to information again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Re-reading the information we need to know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Familiar words, layout, order</a:t>
            </a:r>
          </a:p>
          <a:p>
            <a:pPr lvl="1"/>
            <a:r>
              <a:rPr lang="en-GB" b="1">
                <a:solidFill>
                  <a:srgbClr val="FF0000"/>
                </a:solidFill>
              </a:rPr>
              <a:t>Recognising </a:t>
            </a:r>
            <a:r>
              <a:rPr lang="en-GB">
                <a:solidFill>
                  <a:srgbClr val="FF0000"/>
                </a:solidFill>
              </a:rPr>
              <a:t>information</a:t>
            </a:r>
          </a:p>
          <a:p>
            <a:pPr marL="0" indent="0">
              <a:buNone/>
            </a:pPr>
            <a:endParaRPr lang="en-GB"/>
          </a:p>
          <a:p>
            <a:r>
              <a:rPr lang="en-GB" b="1" u="sng">
                <a:solidFill>
                  <a:srgbClr val="00B050"/>
                </a:solidFill>
              </a:rPr>
              <a:t>Active Recall</a:t>
            </a:r>
          </a:p>
          <a:p>
            <a:pPr lvl="1"/>
            <a:r>
              <a:rPr lang="en-GB">
                <a:solidFill>
                  <a:srgbClr val="00B050"/>
                </a:solidFill>
              </a:rPr>
              <a:t>Pulling information out of our brains</a:t>
            </a:r>
          </a:p>
          <a:p>
            <a:pPr lvl="1"/>
            <a:r>
              <a:rPr lang="en-GB">
                <a:solidFill>
                  <a:srgbClr val="00B050"/>
                </a:solidFill>
              </a:rPr>
              <a:t>Under pressure – no help</a:t>
            </a:r>
          </a:p>
          <a:p>
            <a:pPr lvl="1"/>
            <a:r>
              <a:rPr lang="en-GB">
                <a:solidFill>
                  <a:srgbClr val="00B050"/>
                </a:solidFill>
              </a:rPr>
              <a:t>Checking afterwards</a:t>
            </a:r>
          </a:p>
          <a:p>
            <a:pPr lvl="1"/>
            <a:r>
              <a:rPr lang="en-GB">
                <a:solidFill>
                  <a:srgbClr val="00B050"/>
                </a:solidFill>
              </a:rPr>
              <a:t>Strengthens memory far more than just looking at notes</a:t>
            </a:r>
          </a:p>
          <a:p>
            <a:pPr lvl="1"/>
            <a:r>
              <a:rPr lang="en-GB" b="1">
                <a:solidFill>
                  <a:srgbClr val="00B050"/>
                </a:solidFill>
              </a:rPr>
              <a:t>Retrieving</a:t>
            </a:r>
            <a:r>
              <a:rPr lang="en-GB">
                <a:solidFill>
                  <a:srgbClr val="00B050"/>
                </a:solidFill>
              </a:rPr>
              <a:t> information</a:t>
            </a:r>
          </a:p>
        </p:txBody>
      </p:sp>
      <p:pic>
        <p:nvPicPr>
          <p:cNvPr id="5" name="Graphic 4" descr="Glasses with solid fill">
            <a:extLst>
              <a:ext uri="{FF2B5EF4-FFF2-40B4-BE49-F238E27FC236}">
                <a16:creationId xmlns:a16="http://schemas.microsoft.com/office/drawing/2014/main" id="{07D4C801-5AE4-0370-7E6D-C5C1A5FF4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15104" y="640583"/>
            <a:ext cx="2595824" cy="2595824"/>
          </a:xfrm>
          <a:prstGeom prst="rect">
            <a:avLst/>
          </a:prstGeom>
        </p:spPr>
      </p:pic>
      <p:pic>
        <p:nvPicPr>
          <p:cNvPr id="6" name="Graphic 5" descr="Brain in head with solid fill">
            <a:extLst>
              <a:ext uri="{FF2B5EF4-FFF2-40B4-BE49-F238E27FC236}">
                <a16:creationId xmlns:a16="http://schemas.microsoft.com/office/drawing/2014/main" id="{BEE8FD09-7B25-4A70-786F-CA2373ECA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71337" y="3854466"/>
            <a:ext cx="2339591" cy="233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0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C07A1-AC48-FE1C-4E0B-3BC883F1D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C2488-9422-F896-3337-B55575E201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027" y="961466"/>
            <a:ext cx="12042971" cy="578600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b="1" u="sng">
                <a:solidFill>
                  <a:srgbClr val="FF0000"/>
                </a:solidFill>
              </a:rPr>
              <a:t>Passive Review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Reading notes or flash cards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Re-writing notes to make them look prettier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Highlighting sections 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Copying a model answer</a:t>
            </a:r>
          </a:p>
          <a:p>
            <a:pPr lvl="1"/>
            <a:r>
              <a:rPr lang="en-GB">
                <a:solidFill>
                  <a:srgbClr val="FF0000"/>
                </a:solidFill>
              </a:rPr>
              <a:t>Looking at examples without trying them ourselves</a:t>
            </a:r>
          </a:p>
          <a:p>
            <a:pPr marL="0" indent="0">
              <a:buNone/>
            </a:pPr>
            <a:endParaRPr lang="en-GB"/>
          </a:p>
          <a:p>
            <a:r>
              <a:rPr lang="en-GB" b="1" u="sng">
                <a:solidFill>
                  <a:srgbClr val="00B050"/>
                </a:solidFill>
              </a:rPr>
              <a:t>Active Recall</a:t>
            </a:r>
          </a:p>
          <a:p>
            <a:pPr lvl="1"/>
            <a:r>
              <a:rPr lang="en-GB">
                <a:solidFill>
                  <a:srgbClr val="00B050"/>
                </a:solidFill>
              </a:rPr>
              <a:t>Covering up notes; writing them from memory; checking</a:t>
            </a:r>
          </a:p>
          <a:p>
            <a:pPr lvl="1"/>
            <a:r>
              <a:rPr lang="en-GB">
                <a:solidFill>
                  <a:srgbClr val="00B050"/>
                </a:solidFill>
              </a:rPr>
              <a:t>Doing questions without notes</a:t>
            </a:r>
          </a:p>
          <a:p>
            <a:pPr lvl="1"/>
            <a:r>
              <a:rPr lang="en-GB">
                <a:solidFill>
                  <a:srgbClr val="00B050"/>
                </a:solidFill>
              </a:rPr>
              <a:t>A parent holding the notes or flash cards whilst asking their child questions from them</a:t>
            </a:r>
          </a:p>
        </p:txBody>
      </p:sp>
      <p:sp>
        <p:nvSpPr>
          <p:cNvPr id="2" name="Star: 12 Points 1">
            <a:extLst>
              <a:ext uri="{FF2B5EF4-FFF2-40B4-BE49-F238E27FC236}">
                <a16:creationId xmlns:a16="http://schemas.microsoft.com/office/drawing/2014/main" id="{E9EFB8AF-8B04-55E5-3B3B-E1A58B963123}"/>
              </a:ext>
            </a:extLst>
          </p:cNvPr>
          <p:cNvSpPr/>
          <p:nvPr/>
        </p:nvSpPr>
        <p:spPr>
          <a:xfrm>
            <a:off x="6823753" y="495210"/>
            <a:ext cx="3318216" cy="2100137"/>
          </a:xfrm>
          <a:prstGeom prst="star12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rgbClr val="000000"/>
                </a:solidFill>
              </a:rPr>
              <a:t>These things have limited impact</a:t>
            </a:r>
          </a:p>
        </p:txBody>
      </p:sp>
      <p:sp>
        <p:nvSpPr>
          <p:cNvPr id="4" name="Star: 12 Points 3">
            <a:extLst>
              <a:ext uri="{FF2B5EF4-FFF2-40B4-BE49-F238E27FC236}">
                <a16:creationId xmlns:a16="http://schemas.microsoft.com/office/drawing/2014/main" id="{95D5F68D-AE91-E866-77D6-C76B4B918510}"/>
              </a:ext>
            </a:extLst>
          </p:cNvPr>
          <p:cNvSpPr/>
          <p:nvPr/>
        </p:nvSpPr>
        <p:spPr>
          <a:xfrm>
            <a:off x="8482223" y="3061357"/>
            <a:ext cx="3318216" cy="2100137"/>
          </a:xfrm>
          <a:prstGeom prst="star12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 b="1">
                <a:solidFill>
                  <a:srgbClr val="000000"/>
                </a:solidFill>
              </a:rPr>
              <a:t>These have the greatest impact</a:t>
            </a:r>
          </a:p>
        </p:txBody>
      </p:sp>
    </p:spTree>
    <p:extLst>
      <p:ext uri="{BB962C8B-B14F-4D97-AF65-F5344CB8AC3E}">
        <p14:creationId xmlns:p14="http://schemas.microsoft.com/office/powerpoint/2010/main" val="168971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7D80E-BA63-2CCC-09DA-F3E1A186E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61467"/>
          </a:xfrm>
        </p:spPr>
        <p:txBody>
          <a:bodyPr/>
          <a:lstStyle/>
          <a:p>
            <a:r>
              <a:rPr lang="en-GB" b="1" u="sng"/>
              <a:t>A simple system to try (e.g. Maths)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0FB34-D682-7F4C-65C7-C578EB5770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274" y="2262528"/>
            <a:ext cx="11792878" cy="451448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accent1">
                    <a:lumMod val="75000"/>
                  </a:schemeClr>
                </a:solidFill>
              </a:rPr>
              <a:t>Look at your list of </a:t>
            </a:r>
            <a:r>
              <a:rPr lang="en-GB" b="1">
                <a:solidFill>
                  <a:schemeClr val="accent1">
                    <a:lumMod val="75000"/>
                  </a:schemeClr>
                </a:solidFill>
              </a:rPr>
              <a:t>weaknesses</a:t>
            </a:r>
            <a:r>
              <a:rPr lang="en-GB">
                <a:solidFill>
                  <a:schemeClr val="accent1">
                    <a:lumMod val="75000"/>
                  </a:schemeClr>
                </a:solidFill>
              </a:rPr>
              <a:t> from the Maths mocks</a:t>
            </a:r>
          </a:p>
          <a:p>
            <a:r>
              <a:rPr lang="en-GB">
                <a:solidFill>
                  <a:srgbClr val="7030A0"/>
                </a:solidFill>
              </a:rPr>
              <a:t>Search for </a:t>
            </a:r>
            <a:r>
              <a:rPr lang="en-GB" b="1">
                <a:solidFill>
                  <a:srgbClr val="7030A0"/>
                </a:solidFill>
              </a:rPr>
              <a:t>one of the topics </a:t>
            </a:r>
            <a:r>
              <a:rPr lang="en-GB">
                <a:solidFill>
                  <a:srgbClr val="7030A0"/>
                </a:solidFill>
              </a:rPr>
              <a:t>on MathsWatch</a:t>
            </a:r>
          </a:p>
          <a:p>
            <a:r>
              <a:rPr lang="en-GB">
                <a:solidFill>
                  <a:schemeClr val="accent4">
                    <a:lumMod val="50000"/>
                  </a:schemeClr>
                </a:solidFill>
              </a:rPr>
              <a:t>Watch the </a:t>
            </a:r>
            <a:r>
              <a:rPr lang="en-GB" b="1">
                <a:solidFill>
                  <a:schemeClr val="accent4">
                    <a:lumMod val="50000"/>
                  </a:schemeClr>
                </a:solidFill>
              </a:rPr>
              <a:t>introduction</a:t>
            </a:r>
            <a:r>
              <a:rPr lang="en-GB">
                <a:solidFill>
                  <a:schemeClr val="accent4">
                    <a:lumMod val="50000"/>
                  </a:schemeClr>
                </a:solidFill>
              </a:rPr>
              <a:t> and maybe the first example</a:t>
            </a:r>
          </a:p>
          <a:p>
            <a:r>
              <a:rPr lang="en-GB" b="1">
                <a:solidFill>
                  <a:srgbClr val="7030A0"/>
                </a:solidFill>
              </a:rPr>
              <a:t>Pause</a:t>
            </a:r>
            <a:r>
              <a:rPr lang="en-GB">
                <a:solidFill>
                  <a:srgbClr val="7030A0"/>
                </a:solidFill>
              </a:rPr>
              <a:t> the MathsWatch video clip at the next example, before it is demonstrated</a:t>
            </a:r>
          </a:p>
          <a:p>
            <a:r>
              <a:rPr lang="en-GB">
                <a:solidFill>
                  <a:schemeClr val="accent4">
                    <a:lumMod val="50000"/>
                  </a:schemeClr>
                </a:solidFill>
              </a:rPr>
              <a:t>Have a </a:t>
            </a:r>
            <a:r>
              <a:rPr lang="en-GB" b="1">
                <a:solidFill>
                  <a:schemeClr val="accent4">
                    <a:lumMod val="50000"/>
                  </a:schemeClr>
                </a:solidFill>
              </a:rPr>
              <a:t>go at the question</a:t>
            </a:r>
          </a:p>
          <a:p>
            <a:r>
              <a:rPr lang="en-GB" b="1">
                <a:solidFill>
                  <a:srgbClr val="7030A0"/>
                </a:solidFill>
              </a:rPr>
              <a:t>Unpause</a:t>
            </a:r>
            <a:r>
              <a:rPr lang="en-GB">
                <a:solidFill>
                  <a:srgbClr val="7030A0"/>
                </a:solidFill>
              </a:rPr>
              <a:t> the video clip and check your answer line by line</a:t>
            </a:r>
          </a:p>
          <a:p>
            <a:r>
              <a:rPr lang="en-GB">
                <a:solidFill>
                  <a:schemeClr val="accent4">
                    <a:lumMod val="50000"/>
                  </a:schemeClr>
                </a:solidFill>
              </a:rPr>
              <a:t>Identify any mistakes you made and try the next </a:t>
            </a:r>
            <a:r>
              <a:rPr lang="en-GB" b="1">
                <a:solidFill>
                  <a:schemeClr val="accent4">
                    <a:lumMod val="50000"/>
                  </a:schemeClr>
                </a:solidFill>
              </a:rPr>
              <a:t>similar</a:t>
            </a:r>
            <a:r>
              <a:rPr lang="en-GB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GB" b="1">
                <a:solidFill>
                  <a:schemeClr val="accent4">
                    <a:lumMod val="50000"/>
                  </a:schemeClr>
                </a:solidFill>
              </a:rPr>
              <a:t>question</a:t>
            </a:r>
            <a:r>
              <a:rPr lang="en-GB">
                <a:solidFill>
                  <a:schemeClr val="accent4">
                    <a:lumMod val="50000"/>
                  </a:schemeClr>
                </a:solidFill>
              </a:rPr>
              <a:t> in that video clip</a:t>
            </a:r>
          </a:p>
        </p:txBody>
      </p:sp>
      <p:pic>
        <p:nvPicPr>
          <p:cNvPr id="9" name="Graphic 8" descr="Network diagram with solid fill">
            <a:extLst>
              <a:ext uri="{FF2B5EF4-FFF2-40B4-BE49-F238E27FC236}">
                <a16:creationId xmlns:a16="http://schemas.microsoft.com/office/drawing/2014/main" id="{AB02E246-484B-B29F-B8F8-CC9F9A629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79618" y="-178959"/>
            <a:ext cx="2974412" cy="297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8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173E7-AB0F-8EB1-8852-8F1262448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6A1F8-E3A9-6ACD-91CA-4870AD492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97500"/>
            <a:ext cx="10515600" cy="1325563"/>
          </a:xfrm>
        </p:spPr>
        <p:txBody>
          <a:bodyPr/>
          <a:lstStyle/>
          <a:p>
            <a:r>
              <a:rPr lang="en-GB" b="1" u="sng">
                <a:solidFill>
                  <a:srgbClr val="FF6600"/>
                </a:solidFill>
              </a:rPr>
              <a:t>"Quizzing" - Pro 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41E44-4513-B63E-A57A-CC58BCE49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26" y="961467"/>
            <a:ext cx="9549679" cy="504671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rgbClr val="FF6600"/>
                </a:solidFill>
              </a:rPr>
              <a:t>Do </a:t>
            </a:r>
            <a:r>
              <a:rPr lang="en-GB" b="1">
                <a:solidFill>
                  <a:srgbClr val="FF6600"/>
                </a:solidFill>
              </a:rPr>
              <a:t>1 topic </a:t>
            </a:r>
            <a:r>
              <a:rPr lang="en-GB">
                <a:solidFill>
                  <a:srgbClr val="FF6600"/>
                </a:solidFill>
              </a:rPr>
              <a:t>at a time</a:t>
            </a:r>
          </a:p>
          <a:p>
            <a:r>
              <a:rPr lang="en-GB">
                <a:solidFill>
                  <a:srgbClr val="FF6600"/>
                </a:solidFill>
              </a:rPr>
              <a:t>On each topic, do </a:t>
            </a:r>
            <a:r>
              <a:rPr lang="en-GB" b="1">
                <a:solidFill>
                  <a:srgbClr val="FF6600"/>
                </a:solidFill>
              </a:rPr>
              <a:t>multiple questions </a:t>
            </a:r>
            <a:r>
              <a:rPr lang="en-GB">
                <a:solidFill>
                  <a:srgbClr val="FF6600"/>
                </a:solidFill>
              </a:rPr>
              <a:t>on each topic until you are making no mistakes</a:t>
            </a:r>
          </a:p>
          <a:p>
            <a:r>
              <a:rPr lang="en-GB">
                <a:solidFill>
                  <a:srgbClr val="FF6600"/>
                </a:solidFill>
              </a:rPr>
              <a:t>Mark answers (and working) </a:t>
            </a:r>
            <a:r>
              <a:rPr lang="en-GB" b="1">
                <a:solidFill>
                  <a:srgbClr val="FF6600"/>
                </a:solidFill>
              </a:rPr>
              <a:t>honestly</a:t>
            </a:r>
          </a:p>
          <a:p>
            <a:r>
              <a:rPr lang="en-GB">
                <a:solidFill>
                  <a:srgbClr val="FF6600"/>
                </a:solidFill>
              </a:rPr>
              <a:t>No notes, no help, </a:t>
            </a:r>
            <a:r>
              <a:rPr lang="en-GB" b="1">
                <a:solidFill>
                  <a:srgbClr val="FF6600"/>
                </a:solidFill>
              </a:rPr>
              <a:t>no peeking</a:t>
            </a:r>
          </a:p>
          <a:p>
            <a:r>
              <a:rPr lang="en-GB">
                <a:solidFill>
                  <a:srgbClr val="FF6600"/>
                </a:solidFill>
              </a:rPr>
              <a:t>Keep a page in a notebook called</a:t>
            </a:r>
            <a:r>
              <a:rPr lang="en-GB" b="1">
                <a:solidFill>
                  <a:srgbClr val="FF6600"/>
                </a:solidFill>
              </a:rPr>
              <a:t> My Mistakes</a:t>
            </a:r>
          </a:p>
          <a:p>
            <a:pPr lvl="1"/>
            <a:r>
              <a:rPr lang="en-GB">
                <a:solidFill>
                  <a:srgbClr val="FF6600"/>
                </a:solidFill>
              </a:rPr>
              <a:t>Write the topic</a:t>
            </a:r>
          </a:p>
          <a:p>
            <a:pPr lvl="1"/>
            <a:r>
              <a:rPr lang="en-GB">
                <a:solidFill>
                  <a:srgbClr val="FF6600"/>
                </a:solidFill>
              </a:rPr>
              <a:t>Write the mistake</a:t>
            </a:r>
          </a:p>
          <a:p>
            <a:pPr lvl="1"/>
            <a:r>
              <a:rPr lang="en-GB">
                <a:solidFill>
                  <a:srgbClr val="FF6600"/>
                </a:solidFill>
              </a:rPr>
              <a:t>Write the fix</a:t>
            </a:r>
          </a:p>
          <a:p>
            <a:pPr lvl="1"/>
            <a:r>
              <a:rPr lang="en-GB">
                <a:solidFill>
                  <a:srgbClr val="FF6600"/>
                </a:solidFill>
              </a:rPr>
              <a:t>Re-quiz that some topic weekly</a:t>
            </a:r>
          </a:p>
        </p:txBody>
      </p:sp>
      <p:pic>
        <p:nvPicPr>
          <p:cNvPr id="8" name="Graphic 7" descr="Badge New with solid fill">
            <a:extLst>
              <a:ext uri="{FF2B5EF4-FFF2-40B4-BE49-F238E27FC236}">
                <a16:creationId xmlns:a16="http://schemas.microsoft.com/office/drawing/2014/main" id="{5DCE4E8A-962C-FF8A-DD80-602CD2598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48858" y="327878"/>
            <a:ext cx="1604942" cy="1604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76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F28B8B-8B02-D5AC-17F6-7ED67A4B5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32D6E7AB-80DC-1B70-8B3A-3A4420088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7" name="Arc 1036">
            <a:extLst>
              <a:ext uri="{FF2B5EF4-FFF2-40B4-BE49-F238E27FC236}">
                <a16:creationId xmlns:a16="http://schemas.microsoft.com/office/drawing/2014/main" id="{075F511E-87EF-8FEF-3709-D2FB75F13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598EA095-A9FA-8B0A-617B-9419E5B819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Gospel Oak School - Our School">
            <a:extLst>
              <a:ext uri="{FF2B5EF4-FFF2-40B4-BE49-F238E27FC236}">
                <a16:creationId xmlns:a16="http://schemas.microsoft.com/office/drawing/2014/main" id="{DFAC372B-F407-8CAF-DA7B-CD4E9BE19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6996" y="494164"/>
            <a:ext cx="2526622" cy="3461124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53E6D-FECA-DA6B-F427-52E20EB169DA}"/>
              </a:ext>
            </a:extLst>
          </p:cNvPr>
          <p:cNvSpPr txBox="1">
            <a:spLocks/>
          </p:cNvSpPr>
          <p:nvPr/>
        </p:nvSpPr>
        <p:spPr>
          <a:xfrm>
            <a:off x="3366581" y="4507860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/>
              <a:t>Miss Davies</a:t>
            </a:r>
          </a:p>
          <a:p>
            <a:pPr marL="0" indent="0" algn="ctr">
              <a:buNone/>
            </a:pPr>
            <a:r>
              <a:rPr lang="en-US" sz="4000"/>
              <a:t>Assistant Principal</a:t>
            </a:r>
          </a:p>
          <a:p>
            <a:pPr marL="0" indent="0" algn="ctr">
              <a:buNone/>
            </a:pPr>
            <a:r>
              <a:rPr lang="en-US" sz="4000"/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6606806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E5BEE-05BE-674F-6661-50C2E3AAF87A}"/>
              </a:ext>
            </a:extLst>
          </p:cNvPr>
          <p:cNvSpPr>
            <a:spLocks noGrp="1"/>
          </p:cNvSpPr>
          <p:nvPr/>
        </p:nvSpPr>
        <p:spPr>
          <a:xfrm>
            <a:off x="225602" y="3074"/>
            <a:ext cx="11870127" cy="1554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/>
              <a:t>What will be on your Science exams?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686DE-B6EC-D43B-E1C2-B1BF05041F83}"/>
              </a:ext>
            </a:extLst>
          </p:cNvPr>
          <p:cNvSpPr>
            <a:spLocks noGrp="1"/>
          </p:cNvSpPr>
          <p:nvPr/>
        </p:nvSpPr>
        <p:spPr>
          <a:xfrm>
            <a:off x="383881" y="1202170"/>
            <a:ext cx="11588583" cy="4850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87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3776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87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87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51560" indent="-28575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87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87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/>
              <a:t>Biology Paper 1: </a:t>
            </a:r>
            <a:r>
              <a:rPr lang="en-GB" sz="2400">
                <a:ea typeface="+mn-lt"/>
                <a:cs typeface="+mn-lt"/>
              </a:rPr>
              <a:t>Biology topics 1–4: Cell Biology; Organisation; Infection and response; and Bioenergetics.</a:t>
            </a:r>
          </a:p>
          <a:p>
            <a:r>
              <a:rPr lang="en-GB" sz="2400"/>
              <a:t>Biology Paper 2: </a:t>
            </a:r>
            <a:r>
              <a:rPr lang="en-GB" sz="2400">
                <a:ea typeface="+mn-lt"/>
                <a:cs typeface="+mn-lt"/>
              </a:rPr>
              <a:t>Biology topics 5–7: Homeostasis and response; Inheritance, variation and evolution; and Ecology.</a:t>
            </a:r>
          </a:p>
          <a:p>
            <a:r>
              <a:rPr lang="en-GB" sz="2400"/>
              <a:t>Chemistry Paper 1: </a:t>
            </a:r>
            <a:r>
              <a:rPr lang="en-GB" sz="2400">
                <a:ea typeface="+mn-lt"/>
                <a:cs typeface="+mn-lt"/>
              </a:rPr>
              <a:t>Chemistry topics 8–12: Atomic structure and the periodic table; Bonding, structure, and the properties of matter; Quantitative chemistry; Chemical changes; and Energy changes.</a:t>
            </a:r>
            <a:endParaRPr lang="en-GB" sz="2400"/>
          </a:p>
          <a:p>
            <a:r>
              <a:rPr lang="en-GB" sz="2400"/>
              <a:t>Chemistry Paper 2: </a:t>
            </a:r>
            <a:r>
              <a:rPr lang="en-GB" sz="2400">
                <a:ea typeface="+mn-lt"/>
                <a:cs typeface="+mn-lt"/>
              </a:rPr>
              <a:t>Chemistry topics 13–17: The rate and extent of chemical change; Organic chemistry; Chemical analysis; Chemistry of the atmosphere; and Using resources. Questions in Paper 2 may draw on fundamental concepts and principles from Sections 5.1 to 5.3.</a:t>
            </a:r>
            <a:endParaRPr lang="en-GB" sz="2400"/>
          </a:p>
          <a:p>
            <a:r>
              <a:rPr lang="en-GB" sz="2400"/>
              <a:t>Physics Paper 1: </a:t>
            </a:r>
            <a:r>
              <a:rPr lang="en-GB" sz="2400">
                <a:ea typeface="+mn-lt"/>
                <a:cs typeface="+mn-lt"/>
              </a:rPr>
              <a:t>Physics topics 18–21: Energy; Electricity; Particle model of matter; and Atomic structure.</a:t>
            </a:r>
          </a:p>
          <a:p>
            <a:r>
              <a:rPr lang="en-GB" sz="2400"/>
              <a:t>Physics Paper 2: </a:t>
            </a:r>
            <a:r>
              <a:rPr lang="en-GB" sz="2400">
                <a:ea typeface="+mn-lt"/>
                <a:cs typeface="+mn-lt"/>
              </a:rPr>
              <a:t>Physics topics 22–24: Forces; Waves; and Magnetism and electromagnetism (and Space Physics for Triple Science).</a:t>
            </a:r>
            <a:endParaRPr lang="en-GB" sz="2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1C0A63-14B5-947C-D1B6-840A0AD54286}"/>
              </a:ext>
            </a:extLst>
          </p:cNvPr>
          <p:cNvSpPr txBox="1"/>
          <p:nvPr/>
        </p:nvSpPr>
        <p:spPr>
          <a:xfrm>
            <a:off x="538949" y="5759354"/>
            <a:ext cx="5258265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/>
              <a:t>You will have at least one required practical question per paper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2952CC-4101-4199-A211-B95A15260EA4}"/>
              </a:ext>
            </a:extLst>
          </p:cNvPr>
          <p:cNvSpPr txBox="1"/>
          <p:nvPr/>
        </p:nvSpPr>
        <p:spPr>
          <a:xfrm>
            <a:off x="6332390" y="5759354"/>
            <a:ext cx="5258265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/>
              <a:t>You will have to identify variables</a:t>
            </a:r>
          </a:p>
        </p:txBody>
      </p:sp>
    </p:spTree>
    <p:extLst>
      <p:ext uri="{BB962C8B-B14F-4D97-AF65-F5344CB8AC3E}">
        <p14:creationId xmlns:p14="http://schemas.microsoft.com/office/powerpoint/2010/main" val="25358831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EA4B8-C906-FD94-53C0-B6C0CC26E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Maths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B00A2-1346-FA38-7AEB-860641EE0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30% - Physics</a:t>
            </a:r>
          </a:p>
          <a:p>
            <a:r>
              <a:rPr lang="en-GB"/>
              <a:t>20% - Chemistry</a:t>
            </a:r>
          </a:p>
          <a:p>
            <a:r>
              <a:rPr lang="en-GB"/>
              <a:t>10% - Biology</a:t>
            </a:r>
          </a:p>
          <a:p>
            <a:endParaRPr lang="en-GB"/>
          </a:p>
          <a:p>
            <a:r>
              <a:rPr lang="en-GB"/>
              <a:t>Substituting into equations and solving</a:t>
            </a:r>
          </a:p>
          <a:p>
            <a:r>
              <a:rPr lang="en-GB"/>
              <a:t>Re-arranging equations</a:t>
            </a:r>
          </a:p>
          <a:p>
            <a:r>
              <a:rPr lang="en-GB"/>
              <a:t>Graph skills – plotting and interpreting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76AAF2-D500-D2C9-8706-13607BCBD2F7}"/>
              </a:ext>
            </a:extLst>
          </p:cNvPr>
          <p:cNvSpPr txBox="1"/>
          <p:nvPr/>
        </p:nvSpPr>
        <p:spPr>
          <a:xfrm>
            <a:off x="7665890" y="1971765"/>
            <a:ext cx="4227324" cy="25545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/>
              <a:t>Use the equation sheet in your Physics exams – free marks!</a:t>
            </a:r>
          </a:p>
          <a:p>
            <a:endParaRPr lang="en-GB" sz="3200"/>
          </a:p>
          <a:p>
            <a:r>
              <a:rPr lang="en-GB" sz="3200"/>
              <a:t>Use a calculator</a:t>
            </a:r>
          </a:p>
        </p:txBody>
      </p:sp>
    </p:spTree>
    <p:extLst>
      <p:ext uri="{BB962C8B-B14F-4D97-AF65-F5344CB8AC3E}">
        <p14:creationId xmlns:p14="http://schemas.microsoft.com/office/powerpoint/2010/main" val="23522864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FF887-E9B5-6FF2-1F5F-5E4CE58BD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High Frequency topics</a:t>
            </a:r>
          </a:p>
        </p:txBody>
      </p:sp>
      <p:pic>
        <p:nvPicPr>
          <p:cNvPr id="4" name="Content Placeholder 3" descr="A table with text and numbers&#10;&#10;AI-generated content may be incorrect.">
            <a:extLst>
              <a:ext uri="{FF2B5EF4-FFF2-40B4-BE49-F238E27FC236}">
                <a16:creationId xmlns:a16="http://schemas.microsoft.com/office/drawing/2014/main" id="{AA311977-0C0C-AB08-9437-C94978290C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39401"/>
            <a:ext cx="10515600" cy="416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873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3C7DE-923E-3110-9A31-2901F622D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9CD7A-393B-C840-AC42-06A7C0BB0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High Frequency topics</a:t>
            </a:r>
          </a:p>
        </p:txBody>
      </p:sp>
      <p:pic>
        <p:nvPicPr>
          <p:cNvPr id="6" name="Content Placeholder 5" descr="A screenshot of a data sheet&#10;&#10;AI-generated content may be incorrect.">
            <a:extLst>
              <a:ext uri="{FF2B5EF4-FFF2-40B4-BE49-F238E27FC236}">
                <a16:creationId xmlns:a16="http://schemas.microsoft.com/office/drawing/2014/main" id="{8CC912ED-8786-4CF5-B11E-1EDB159435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2091" y="1693103"/>
            <a:ext cx="940399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674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4C678-086C-D1A3-AF69-DB599BAA0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083" y="365125"/>
            <a:ext cx="11815481" cy="1347974"/>
          </a:xfrm>
        </p:spPr>
        <p:txBody>
          <a:bodyPr/>
          <a:lstStyle/>
          <a:p>
            <a:r>
              <a:rPr lang="en-GB"/>
              <a:t>How to maximise your revision: revision timetable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1DC0A60-68CF-20DA-D443-3253CCF1B4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844" y="1892860"/>
            <a:ext cx="3429957" cy="4351338"/>
          </a:xfrm>
          <a:prstGeom prst="rect">
            <a:avLst/>
          </a:prstGeom>
        </p:spPr>
      </p:pic>
      <p:pic>
        <p:nvPicPr>
          <p:cNvPr id="5" name="Picture 4" descr="A table with text and numbers&#10;&#10;AI-generated content may be incorrect.">
            <a:extLst>
              <a:ext uri="{FF2B5EF4-FFF2-40B4-BE49-F238E27FC236}">
                <a16:creationId xmlns:a16="http://schemas.microsoft.com/office/drawing/2014/main" id="{23F1C446-216F-DF90-9859-FB254C363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1491223"/>
            <a:ext cx="2743200" cy="5153025"/>
          </a:xfrm>
          <a:prstGeom prst="rect">
            <a:avLst/>
          </a:prstGeom>
        </p:spPr>
      </p:pic>
      <p:pic>
        <p:nvPicPr>
          <p:cNvPr id="6" name="Picture 5" descr="A screenshot of a computer program&#10;&#10;AI-generated content may be incorrect.">
            <a:extLst>
              <a:ext uri="{FF2B5EF4-FFF2-40B4-BE49-F238E27FC236}">
                <a16:creationId xmlns:a16="http://schemas.microsoft.com/office/drawing/2014/main" id="{9B79BB20-B398-C43D-99D1-36F678D3CB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856" t="8028" r="-159" b="-306"/>
          <a:stretch>
            <a:fillRect/>
          </a:stretch>
        </p:blipFill>
        <p:spPr>
          <a:xfrm>
            <a:off x="5459532" y="3424814"/>
            <a:ext cx="6585314" cy="338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696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8B91F47-7756-B650-FFCA-F2E6DEDB8B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1614" y="180147"/>
            <a:ext cx="6820770" cy="6560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0322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E0546-E672-4E64-2740-9DDDCF913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Useful 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DD269-FE6E-AED1-3F2E-435DFB7A1C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AQA website: specification and past papers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>
                <a:ea typeface="+mn-lt"/>
                <a:cs typeface="+mn-lt"/>
                <a:hlinkClick r:id="rId2"/>
              </a:rPr>
              <a:t>GCSE Science 8464 | Assessment Resources | AQA</a:t>
            </a:r>
            <a:endParaRPr lang="en-GB"/>
          </a:p>
          <a:p>
            <a:r>
              <a:rPr lang="en-GB"/>
              <a:t>Physics and Maths tutor: exam questions, revision notes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>
                <a:ea typeface="+mn-lt"/>
                <a:cs typeface="+mn-lt"/>
                <a:hlinkClick r:id="rId3"/>
              </a:rPr>
              <a:t>Physics &amp; Maths Tutor</a:t>
            </a:r>
            <a:endParaRPr lang="en-GB"/>
          </a:p>
          <a:p>
            <a:r>
              <a:rPr lang="en-GB"/>
              <a:t>Save my exams: revision notes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>
                <a:ea typeface="+mn-lt"/>
                <a:cs typeface="+mn-lt"/>
                <a:hlinkClick r:id="rId4"/>
              </a:rPr>
              <a:t>Revision Notes, Past Papers &amp; Exam Questions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0467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42AB0B-323D-0508-239F-A4FF3E865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4AB72006-EB56-1574-0A4E-76D9697B1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7" name="Arc 1036">
            <a:extLst>
              <a:ext uri="{FF2B5EF4-FFF2-40B4-BE49-F238E27FC236}">
                <a16:creationId xmlns:a16="http://schemas.microsoft.com/office/drawing/2014/main" id="{3D61EE2D-011F-6D9F-C208-9DFC75048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AFEC2A8F-62F2-D55E-992A-931586E0B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25520-7567-2835-86B4-6380302886D7}"/>
              </a:ext>
            </a:extLst>
          </p:cNvPr>
          <p:cNvSpPr txBox="1">
            <a:spLocks/>
          </p:cNvSpPr>
          <p:nvPr/>
        </p:nvSpPr>
        <p:spPr>
          <a:xfrm>
            <a:off x="202674" y="218890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/>
              <a:t>3D Breathwork</a:t>
            </a:r>
          </a:p>
          <a:p>
            <a:pPr marL="0" indent="0" algn="ctr">
              <a:buNone/>
            </a:pPr>
            <a:endParaRPr lang="en-US" sz="4000"/>
          </a:p>
          <a:p>
            <a:pPr marL="0" indent="0" algn="ctr">
              <a:buNone/>
            </a:pPr>
            <a:endParaRPr lang="en-US" sz="4000"/>
          </a:p>
        </p:txBody>
      </p:sp>
      <p:pic>
        <p:nvPicPr>
          <p:cNvPr id="4" name="9D Breathwork">
            <a:hlinkClick r:id="" action="ppaction://media"/>
            <a:extLst>
              <a:ext uri="{FF2B5EF4-FFF2-40B4-BE49-F238E27FC236}">
                <a16:creationId xmlns:a16="http://schemas.microsoft.com/office/drawing/2014/main" id="{320B0E18-47DF-22D2-8F4F-66C53D6ABB0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61512" y="126322"/>
            <a:ext cx="3857625" cy="6858000"/>
          </a:xfrm>
          <a:prstGeom prst="rect">
            <a:avLst/>
          </a:prstGeom>
        </p:spPr>
      </p:pic>
      <p:pic>
        <p:nvPicPr>
          <p:cNvPr id="2050" name="Picture 2" descr="Essex pupils are using breathwork to ...">
            <a:extLst>
              <a:ext uri="{FF2B5EF4-FFF2-40B4-BE49-F238E27FC236}">
                <a16:creationId xmlns:a16="http://schemas.microsoft.com/office/drawing/2014/main" id="{DB582231-7620-5902-DD9E-605161125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50" y="11430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mething big is happening… and the ...">
            <a:extLst>
              <a:ext uri="{FF2B5EF4-FFF2-40B4-BE49-F238E27FC236}">
                <a16:creationId xmlns:a16="http://schemas.microsoft.com/office/drawing/2014/main" id="{B11FEE04-5A4B-1985-06AE-FAF31BCDB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24" y="1960803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ssex pupils are using breathwork to ...">
            <a:extLst>
              <a:ext uri="{FF2B5EF4-FFF2-40B4-BE49-F238E27FC236}">
                <a16:creationId xmlns:a16="http://schemas.microsoft.com/office/drawing/2014/main" id="{AF43B86E-D70F-DF6D-A620-2BB36EC58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93" y="373532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5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9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ealth and Wellbeing – Stock Primary School">
            <a:extLst>
              <a:ext uri="{FF2B5EF4-FFF2-40B4-BE49-F238E27FC236}">
                <a16:creationId xmlns:a16="http://schemas.microsoft.com/office/drawing/2014/main" id="{1F4A754E-C1D6-4200-95CA-723CF88AC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766" y="5391186"/>
            <a:ext cx="1910080" cy="141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E3D8935-1EB3-4FB4-A5D6-0B97366E3F9A}"/>
              </a:ext>
            </a:extLst>
          </p:cNvPr>
          <p:cNvCxnSpPr>
            <a:cxnSpLocks/>
          </p:cNvCxnSpPr>
          <p:nvPr/>
        </p:nvCxnSpPr>
        <p:spPr>
          <a:xfrm>
            <a:off x="8637540" y="1259537"/>
            <a:ext cx="6194" cy="8279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EE892A8-CB5A-4DD0-A708-53FBD4E06A16}"/>
              </a:ext>
            </a:extLst>
          </p:cNvPr>
          <p:cNvCxnSpPr>
            <a:cxnSpLocks/>
          </p:cNvCxnSpPr>
          <p:nvPr/>
        </p:nvCxnSpPr>
        <p:spPr>
          <a:xfrm>
            <a:off x="6643799" y="1259537"/>
            <a:ext cx="17022" cy="8114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DF6A650-4B59-41F1-AC97-223FE3677B42}"/>
              </a:ext>
            </a:extLst>
          </p:cNvPr>
          <p:cNvCxnSpPr>
            <a:cxnSpLocks/>
          </p:cNvCxnSpPr>
          <p:nvPr/>
        </p:nvCxnSpPr>
        <p:spPr>
          <a:xfrm>
            <a:off x="4695408" y="1259537"/>
            <a:ext cx="6921" cy="852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3E42199-F379-4BAB-B45B-BD4D2ED1A1F3}"/>
              </a:ext>
            </a:extLst>
          </p:cNvPr>
          <p:cNvSpPr/>
          <p:nvPr/>
        </p:nvSpPr>
        <p:spPr>
          <a:xfrm>
            <a:off x="2923880" y="39903"/>
            <a:ext cx="5213023" cy="10992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>
                <a:solidFill>
                  <a:schemeClr val="tx1"/>
                </a:solidFill>
              </a:rPr>
              <a:t>What support is available at </a:t>
            </a:r>
            <a:endParaRPr lang="en-US">
              <a:solidFill>
                <a:schemeClr val="tx1"/>
              </a:solidFill>
            </a:endParaRPr>
          </a:p>
          <a:p>
            <a:pPr algn="ctr"/>
            <a:r>
              <a:rPr lang="en-GB" sz="2400">
                <a:solidFill>
                  <a:schemeClr val="tx1"/>
                </a:solidFill>
              </a:rPr>
              <a:t>Gospel Oak School?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BB00603-8AF9-4433-B0C0-9891F9FF5BFA}"/>
              </a:ext>
            </a:extLst>
          </p:cNvPr>
          <p:cNvSpPr/>
          <p:nvPr/>
        </p:nvSpPr>
        <p:spPr>
          <a:xfrm>
            <a:off x="116235" y="2060554"/>
            <a:ext cx="1943626" cy="4763623"/>
          </a:xfrm>
          <a:prstGeom prst="roundRect">
            <a:avLst/>
          </a:prstGeom>
          <a:solidFill>
            <a:srgbClr val="FFE0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600"/>
          </a:p>
          <a:p>
            <a:pPr algn="ctr"/>
            <a:endParaRPr lang="en-GB" sz="1600"/>
          </a:p>
          <a:p>
            <a:pPr algn="ctr"/>
            <a:endParaRPr lang="en-GB" sz="1600"/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Emotional and behaviour support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Pastoral support and guidance on personal issues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1:1 check ins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Regular contact with parents/cares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Mediation between peers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Maintaining standards through restorative practices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Key adult for support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chemeClr val="tx1"/>
                </a:solidFill>
                <a:cs typeface="Calibri"/>
              </a:rPr>
              <a:t>Lesson visits</a:t>
            </a:r>
          </a:p>
          <a:p>
            <a:pPr algn="ctr"/>
            <a:endParaRPr lang="en-GB" sz="1600">
              <a:solidFill>
                <a:srgbClr val="000000"/>
              </a:solidFill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6CA0536-0B7F-4706-AD35-0F4ABFC2F640}"/>
              </a:ext>
            </a:extLst>
          </p:cNvPr>
          <p:cNvSpPr/>
          <p:nvPr/>
        </p:nvSpPr>
        <p:spPr>
          <a:xfrm>
            <a:off x="8089543" y="2087449"/>
            <a:ext cx="1918343" cy="4297318"/>
          </a:xfrm>
          <a:prstGeom prst="roundRect">
            <a:avLst/>
          </a:prstGeom>
          <a:solidFill>
            <a:srgbClr val="FFE0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  <a:p>
            <a:pPr algn="ctr"/>
            <a:endParaRPr lang="en-GB" sz="1600"/>
          </a:p>
          <a:p>
            <a:pPr algn="ctr"/>
            <a:endParaRPr lang="en-GB" sz="1600"/>
          </a:p>
          <a:p>
            <a:pPr algn="ctr"/>
            <a:endParaRPr lang="en-GB" sz="1600"/>
          </a:p>
          <a:p>
            <a:pPr algn="ctr"/>
            <a:endParaRPr lang="en-GB" sz="1600">
              <a:solidFill>
                <a:schemeClr val="tx1"/>
              </a:solidFill>
            </a:endParaRPr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/>
          </a:p>
          <a:p>
            <a:pPr algn="ctr"/>
            <a:endParaRPr lang="en-GB" sz="1600"/>
          </a:p>
          <a:p>
            <a:pPr algn="ctr"/>
            <a:endParaRPr lang="en-GB" sz="160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0F7A887-72F2-4A43-BD41-83BD8EF01F79}"/>
              </a:ext>
            </a:extLst>
          </p:cNvPr>
          <p:cNvSpPr/>
          <p:nvPr/>
        </p:nvSpPr>
        <p:spPr>
          <a:xfrm>
            <a:off x="2134003" y="2086332"/>
            <a:ext cx="2236970" cy="4749980"/>
          </a:xfrm>
          <a:prstGeom prst="roundRect">
            <a:avLst/>
          </a:prstGeom>
          <a:solidFill>
            <a:srgbClr val="FFE0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 algn="ctr">
              <a:buFont typeface="Arial,Sans-Serif"/>
              <a:buChar char="•"/>
            </a:pPr>
            <a:endParaRPr lang="en-GB" sz="1400">
              <a:solidFill>
                <a:srgbClr val="000000"/>
              </a:solidFill>
              <a:cs typeface="Calibri"/>
            </a:endParaRPr>
          </a:p>
          <a:p>
            <a:pPr algn="ctr"/>
            <a:endParaRPr lang="en-GB" sz="1400">
              <a:solidFill>
                <a:srgbClr val="000000"/>
              </a:solidFill>
              <a:cs typeface="Calibri"/>
            </a:endParaRPr>
          </a:p>
          <a:p>
            <a:endParaRPr lang="en-GB" sz="1400">
              <a:solidFill>
                <a:srgbClr val="000000"/>
              </a:solidFill>
              <a:cs typeface="Calibri"/>
            </a:endParaRPr>
          </a:p>
          <a:p>
            <a:pPr marL="285750" indent="-285750">
              <a:buFont typeface="Wingdings"/>
              <a:buChar char="§"/>
            </a:pPr>
            <a:endParaRPr lang="en-GB" sz="1400">
              <a:solidFill>
                <a:srgbClr val="000000"/>
              </a:solidFill>
              <a:cs typeface="Calibri"/>
            </a:endParaRP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Academic support and guidance</a:t>
            </a:r>
            <a:endParaRPr lang="en-GB" sz="1400">
              <a:cs typeface="Calibri"/>
            </a:endParaRP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Struggling to access learning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Key adult for progress/academic support/intervention/challenge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Careers aspirations and advice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1:1 Check-ins with students</a:t>
            </a:r>
            <a:endParaRPr lang="en-US" sz="1400">
              <a:solidFill>
                <a:srgbClr val="000000"/>
              </a:solidFill>
              <a:cs typeface="Calibri"/>
            </a:endParaRP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Trusted adult</a:t>
            </a:r>
            <a:endParaRPr lang="en-US" sz="1400">
              <a:solidFill>
                <a:srgbClr val="000000"/>
              </a:solidFill>
              <a:cs typeface="Calibri"/>
            </a:endParaRP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Regular contact with parents/carers</a:t>
            </a:r>
          </a:p>
          <a:p>
            <a:pPr marL="285750" indent="-285750">
              <a:buFont typeface="Wingdings"/>
              <a:buChar char="§"/>
            </a:pPr>
            <a:r>
              <a:rPr lang="en-GB" sz="1400">
                <a:solidFill>
                  <a:srgbClr val="000000"/>
                </a:solidFill>
                <a:cs typeface="Calibri"/>
              </a:rPr>
              <a:t>Maintain and implement standards of year group</a:t>
            </a:r>
          </a:p>
          <a:p>
            <a:pPr marL="285750" indent="-285750" algn="ctr">
              <a:buFont typeface="Wingdings"/>
              <a:buChar char="§"/>
            </a:pPr>
            <a:endParaRPr lang="en-GB" sz="1200">
              <a:solidFill>
                <a:srgbClr val="000000"/>
              </a:solidFill>
              <a:cs typeface="Calibri"/>
            </a:endParaRPr>
          </a:p>
          <a:p>
            <a:pPr marL="285750" indent="-285750" algn="ctr">
              <a:buFont typeface="Wingdings"/>
              <a:buChar char="§"/>
            </a:pPr>
            <a:endParaRPr lang="en-GB" sz="1200">
              <a:solidFill>
                <a:srgbClr val="000000"/>
              </a:solidFill>
              <a:cs typeface="Calibri"/>
            </a:endParaRPr>
          </a:p>
          <a:p>
            <a:pPr marL="285750" indent="-285750" algn="ctr">
              <a:buFont typeface="Wingdings"/>
              <a:buChar char="§"/>
            </a:pPr>
            <a:endParaRPr lang="en-GB" sz="1200">
              <a:solidFill>
                <a:srgbClr val="000000"/>
              </a:solidFill>
              <a:cs typeface="Calibri"/>
            </a:endParaRPr>
          </a:p>
          <a:p>
            <a:pPr algn="ctr"/>
            <a:endParaRPr lang="en-GB" sz="1400">
              <a:solidFill>
                <a:srgbClr val="000000"/>
              </a:solidFill>
              <a:cs typeface="Calibri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11374C7-C3F8-4C70-BB92-B2F2FBA3C42E}"/>
              </a:ext>
            </a:extLst>
          </p:cNvPr>
          <p:cNvSpPr/>
          <p:nvPr/>
        </p:nvSpPr>
        <p:spPr>
          <a:xfrm>
            <a:off x="6320998" y="2130199"/>
            <a:ext cx="1743533" cy="4659328"/>
          </a:xfrm>
          <a:prstGeom prst="roundRect">
            <a:avLst/>
          </a:prstGeom>
          <a:solidFill>
            <a:srgbClr val="FFE0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  <a:p>
            <a:pPr algn="ctr"/>
            <a:endParaRPr lang="en-GB" sz="1600">
              <a:solidFill>
                <a:schemeClr val="tx1"/>
              </a:solidFill>
            </a:endParaRPr>
          </a:p>
          <a:p>
            <a:pPr marL="285750" indent="-285750">
              <a:buFont typeface="Wingdings,Sans-Serif"/>
              <a:buChar char="§"/>
            </a:pPr>
            <a:endParaRPr lang="en-GB" sz="1600">
              <a:solidFill>
                <a:schemeClr val="tx1"/>
              </a:solidFill>
              <a:cs typeface="Calibri" panose="020F0502020204030204"/>
            </a:endParaRPr>
          </a:p>
          <a:p>
            <a:pPr marL="285750" indent="-285750">
              <a:buFont typeface="Wingdings,Sans-Serif"/>
              <a:buChar char="§"/>
            </a:pPr>
            <a:endParaRPr lang="en-GB" sz="1600">
              <a:solidFill>
                <a:schemeClr val="tx1"/>
              </a:solidFill>
              <a:cs typeface="Calibri" panose="020F0502020204030204"/>
            </a:endParaRPr>
          </a:p>
          <a:p>
            <a:pPr marL="285750" indent="-285750">
              <a:buFont typeface="Wingdings,Sans-Serif"/>
              <a:buChar char="§"/>
            </a:pPr>
            <a:endParaRPr lang="en-GB" sz="1600">
              <a:solidFill>
                <a:schemeClr val="tx1"/>
              </a:solidFill>
              <a:cs typeface="Calibri" panose="020F0502020204030204"/>
            </a:endParaRPr>
          </a:p>
          <a:p>
            <a:pPr marL="285750" indent="-285750">
              <a:buFont typeface="Wingdings,Sans-Serif"/>
              <a:buChar char="§"/>
            </a:pPr>
            <a:endParaRPr lang="en-GB" sz="1600">
              <a:solidFill>
                <a:schemeClr val="tx1"/>
              </a:solidFill>
              <a:cs typeface="Calibri" panose="020F0502020204030204"/>
            </a:endParaRPr>
          </a:p>
          <a:p>
            <a:pPr marL="285750" indent="-285750">
              <a:buFont typeface="Wingdings,Sans-Serif"/>
              <a:buChar char="§"/>
            </a:pPr>
            <a:endParaRPr lang="en-GB" sz="1200">
              <a:solidFill>
                <a:schemeClr val="tx1"/>
              </a:solidFill>
              <a:cs typeface="Calibri" panose="020F0502020204030204"/>
            </a:endParaRPr>
          </a:p>
          <a:p>
            <a:pPr algn="ctr"/>
            <a:endParaRPr lang="en-GB" sz="1600">
              <a:solidFill>
                <a:schemeClr val="tx1"/>
              </a:solidFill>
              <a:cs typeface="Calibri" panose="020F0502020204030204"/>
            </a:endParaRPr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 b="1"/>
          </a:p>
          <a:p>
            <a:pPr algn="ctr"/>
            <a:endParaRPr lang="en-GB" sz="1600"/>
          </a:p>
          <a:p>
            <a:pPr algn="ctr"/>
            <a:endParaRPr lang="en-GB" sz="1600"/>
          </a:p>
          <a:p>
            <a:pPr algn="ctr"/>
            <a:endParaRPr lang="en-GB" sz="160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061FF00-7CF8-442B-AC66-B74D92099D57}"/>
              </a:ext>
            </a:extLst>
          </p:cNvPr>
          <p:cNvSpPr/>
          <p:nvPr/>
        </p:nvSpPr>
        <p:spPr>
          <a:xfrm>
            <a:off x="4407821" y="2070989"/>
            <a:ext cx="1798398" cy="4758312"/>
          </a:xfrm>
          <a:prstGeom prst="roundRect">
            <a:avLst/>
          </a:prstGeom>
          <a:solidFill>
            <a:srgbClr val="FFE0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600"/>
          </a:p>
          <a:p>
            <a:pPr algn="ctr"/>
            <a:endParaRPr lang="en-GB" sz="1600">
              <a:cs typeface="Calibri" panose="020F0502020204030204"/>
            </a:endParaRPr>
          </a:p>
          <a:p>
            <a:pPr algn="ctr"/>
            <a:endParaRPr lang="en-GB" sz="1600">
              <a:cs typeface="Calibri" panose="020F0502020204030204"/>
            </a:endParaRPr>
          </a:p>
          <a:p>
            <a:pPr algn="ctr"/>
            <a:endParaRPr lang="en-GB" sz="1600">
              <a:cs typeface="Calibri" panose="020F050202020403020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E254BBD-B2BD-427D-BD54-75A261D4C365}"/>
              </a:ext>
            </a:extLst>
          </p:cNvPr>
          <p:cNvSpPr/>
          <p:nvPr/>
        </p:nvSpPr>
        <p:spPr>
          <a:xfrm>
            <a:off x="10067828" y="2045359"/>
            <a:ext cx="2026763" cy="3480230"/>
          </a:xfrm>
          <a:prstGeom prst="roundRect">
            <a:avLst/>
          </a:prstGeom>
          <a:solidFill>
            <a:srgbClr val="FFE0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92E07CB-4C84-4E51-818B-D18CF96293F9}"/>
              </a:ext>
            </a:extLst>
          </p:cNvPr>
          <p:cNvCxnSpPr>
            <a:cxnSpLocks/>
          </p:cNvCxnSpPr>
          <p:nvPr/>
        </p:nvCxnSpPr>
        <p:spPr>
          <a:xfrm>
            <a:off x="1046376" y="1259538"/>
            <a:ext cx="96247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9803C40-1C7B-4282-B6A0-C05E9FAE3483}"/>
              </a:ext>
            </a:extLst>
          </p:cNvPr>
          <p:cNvCxnSpPr>
            <a:cxnSpLocks/>
          </p:cNvCxnSpPr>
          <p:nvPr/>
        </p:nvCxnSpPr>
        <p:spPr>
          <a:xfrm flipH="1">
            <a:off x="2874284" y="1271865"/>
            <a:ext cx="19849" cy="815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487B9C58-F380-4AC7-8959-65C75E32D25F}"/>
              </a:ext>
            </a:extLst>
          </p:cNvPr>
          <p:cNvCxnSpPr/>
          <p:nvPr/>
        </p:nvCxnSpPr>
        <p:spPr>
          <a:xfrm>
            <a:off x="10671142" y="1259537"/>
            <a:ext cx="0" cy="814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E95A2104-6969-471D-85F9-D43BA5095064}"/>
              </a:ext>
            </a:extLst>
          </p:cNvPr>
          <p:cNvSpPr/>
          <p:nvPr/>
        </p:nvSpPr>
        <p:spPr>
          <a:xfrm>
            <a:off x="1053017" y="1442970"/>
            <a:ext cx="9604839" cy="49126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08CF1A-2C85-4749-91D5-E1F854416224}"/>
              </a:ext>
            </a:extLst>
          </p:cNvPr>
          <p:cNvSpPr txBox="1"/>
          <p:nvPr/>
        </p:nvSpPr>
        <p:spPr>
          <a:xfrm>
            <a:off x="4370972" y="1482052"/>
            <a:ext cx="4287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Mental Health and Well-being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BB5058A-AF55-4368-8D07-1D9BAF0D6228}"/>
              </a:ext>
            </a:extLst>
          </p:cNvPr>
          <p:cNvSpPr txBox="1"/>
          <p:nvPr/>
        </p:nvSpPr>
        <p:spPr>
          <a:xfrm>
            <a:off x="6567790" y="2138171"/>
            <a:ext cx="1553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SEND Team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AC7BC85-1C91-4E90-8F7D-38E77A0766C3}"/>
              </a:ext>
            </a:extLst>
          </p:cNvPr>
          <p:cNvSpPr txBox="1"/>
          <p:nvPr/>
        </p:nvSpPr>
        <p:spPr>
          <a:xfrm>
            <a:off x="4638956" y="2104001"/>
            <a:ext cx="1553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Safeguarding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DEDD33D-1725-45A1-BDE3-7250E557F76A}"/>
              </a:ext>
            </a:extLst>
          </p:cNvPr>
          <p:cNvSpPr txBox="1"/>
          <p:nvPr/>
        </p:nvSpPr>
        <p:spPr>
          <a:xfrm>
            <a:off x="346687" y="2112405"/>
            <a:ext cx="149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Head of Year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D4BD04-E4E7-4927-892A-6F4D72C533BF}"/>
              </a:ext>
            </a:extLst>
          </p:cNvPr>
          <p:cNvSpPr txBox="1"/>
          <p:nvPr/>
        </p:nvSpPr>
        <p:spPr>
          <a:xfrm>
            <a:off x="2476922" y="2169798"/>
            <a:ext cx="182431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/>
              <a:t>Year Team Lead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3FD33D-E964-4364-B177-DA1A8A88A29D}"/>
              </a:ext>
            </a:extLst>
          </p:cNvPr>
          <p:cNvSpPr txBox="1"/>
          <p:nvPr/>
        </p:nvSpPr>
        <p:spPr>
          <a:xfrm>
            <a:off x="8117264" y="2170207"/>
            <a:ext cx="2015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External Agencies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749212C-A999-4930-BF3E-C6CC889649F8}"/>
              </a:ext>
            </a:extLst>
          </p:cNvPr>
          <p:cNvCxnSpPr>
            <a:cxnSpLocks/>
            <a:endCxn id="29" idx="0"/>
          </p:cNvCxnSpPr>
          <p:nvPr/>
        </p:nvCxnSpPr>
        <p:spPr>
          <a:xfrm>
            <a:off x="1094249" y="1252775"/>
            <a:ext cx="0" cy="8596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25EA8F6C-5C14-4368-BAC3-CFBEE36FA664}"/>
              </a:ext>
            </a:extLst>
          </p:cNvPr>
          <p:cNvSpPr txBox="1"/>
          <p:nvPr/>
        </p:nvSpPr>
        <p:spPr>
          <a:xfrm>
            <a:off x="10283138" y="2128759"/>
            <a:ext cx="1603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Resources</a:t>
            </a:r>
          </a:p>
          <a:p>
            <a:endParaRPr lang="en-US" b="1"/>
          </a:p>
          <a:p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3D10BA2-FD06-4EC8-ABC2-60162E20B839}"/>
              </a:ext>
            </a:extLst>
          </p:cNvPr>
          <p:cNvSpPr txBox="1"/>
          <p:nvPr/>
        </p:nvSpPr>
        <p:spPr>
          <a:xfrm>
            <a:off x="8206449" y="2725513"/>
            <a:ext cx="1574391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GB" sz="1600"/>
          </a:p>
          <a:p>
            <a:endParaRPr lang="en-GB" sz="160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0CCF256-A5D8-40A7-A490-021E87768FA4}"/>
              </a:ext>
            </a:extLst>
          </p:cNvPr>
          <p:cNvSpPr txBox="1"/>
          <p:nvPr/>
        </p:nvSpPr>
        <p:spPr>
          <a:xfrm>
            <a:off x="10164614" y="2516639"/>
            <a:ext cx="1833189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 err="1"/>
              <a:t>GCSEPod</a:t>
            </a:r>
            <a:r>
              <a:rPr lang="en-GB" sz="1400"/>
              <a:t> – Keeping Fit and Healthy </a:t>
            </a:r>
            <a:endParaRPr lang="en-US" sz="140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Extra curricular programme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>
                <a:cs typeface="Calibri"/>
              </a:rPr>
              <a:t>Breakfast club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>
                <a:cs typeface="Calibri"/>
              </a:rPr>
              <a:t>The Hive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>
                <a:cs typeface="Calibri"/>
              </a:rPr>
              <a:t>Counsellor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>
                <a:cs typeface="Calibri"/>
              </a:rPr>
              <a:t>WBA Foundation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>
                <a:cs typeface="Calibri"/>
              </a:rPr>
              <a:t>John </a:t>
            </a:r>
            <a:r>
              <a:rPr lang="en-GB" sz="1400" err="1">
                <a:cs typeface="Calibri"/>
              </a:rPr>
              <a:t>Liversuch</a:t>
            </a:r>
          </a:p>
          <a:p>
            <a:endParaRPr lang="en-GB" sz="1600">
              <a:cs typeface="Calibri"/>
            </a:endParaRPr>
          </a:p>
        </p:txBody>
      </p:sp>
      <p:pic>
        <p:nvPicPr>
          <p:cNvPr id="6" name="Picture 5" descr="A black and red shield with a tree and a boat&#10;&#10;Description automatically generated">
            <a:extLst>
              <a:ext uri="{FF2B5EF4-FFF2-40B4-BE49-F238E27FC236}">
                <a16:creationId xmlns:a16="http://schemas.microsoft.com/office/drawing/2014/main" id="{F6135DA7-E479-2F00-4F75-0EC8BF1B5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7635" y="44824"/>
            <a:ext cx="1343025" cy="1905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AE3B69-99A0-CB22-513D-ADACD12C974E}"/>
              </a:ext>
            </a:extLst>
          </p:cNvPr>
          <p:cNvSpPr txBox="1"/>
          <p:nvPr/>
        </p:nvSpPr>
        <p:spPr>
          <a:xfrm>
            <a:off x="8206449" y="2420713"/>
            <a:ext cx="1710736" cy="338554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600">
              <a:cs typeface="Calibri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/>
              <a:t>Police Liaison officer</a:t>
            </a:r>
            <a:endParaRPr lang="en-GB" sz="140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Educational psychologist</a:t>
            </a:r>
            <a:endParaRPr lang="en-GB" sz="1400">
              <a:cs typeface="Calibri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Specialist teacher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Alternative provisions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>
                <a:cs typeface="Calibri" panose="020F0502020204030204"/>
              </a:rPr>
              <a:t>Speech and Language therapists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>
                <a:cs typeface="Calibri" panose="020F0502020204030204"/>
              </a:rPr>
              <a:t>Inclusion support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>
              <a:cs typeface="Calibri" panose="020F0502020204030204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8E22F82D-0692-99D9-32A3-7060E4B31BF8}"/>
              </a:ext>
            </a:extLst>
          </p:cNvPr>
          <p:cNvSpPr txBox="1"/>
          <p:nvPr/>
        </p:nvSpPr>
        <p:spPr>
          <a:xfrm>
            <a:off x="6343903" y="2610421"/>
            <a:ext cx="177865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Regulating emotions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Anxiety workshops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Self esteem interventions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Building resilience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/>
              <a:t>Supporting with communication difficulties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/>
              <a:t>SEMH support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/>
              <a:t>Regulation room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/>
              <a:t>Parental/carer engagement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/>
              <a:t>In class support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DFECE9-4FA4-F5B6-B2BE-893A152CB230}"/>
              </a:ext>
            </a:extLst>
          </p:cNvPr>
          <p:cNvSpPr txBox="1"/>
          <p:nvPr/>
        </p:nvSpPr>
        <p:spPr>
          <a:xfrm>
            <a:off x="4382186" y="2590424"/>
            <a:ext cx="186492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GB" sz="1400" b="0" i="0" u="none" strike="noStrike">
                <a:solidFill>
                  <a:srgbClr val="000000"/>
                </a:solidFill>
                <a:effectLst/>
              </a:rPr>
              <a:t>A trusted adult to speak to</a:t>
            </a:r>
            <a:endParaRPr lang="en-US" sz="1400" b="0" i="0">
              <a:solidFill>
                <a:srgbClr val="000000"/>
              </a:solidFill>
              <a:effectLst/>
            </a:endParaRP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GB" sz="1400" b="0" i="0" u="none" strike="noStrike">
                <a:solidFill>
                  <a:srgbClr val="000000"/>
                </a:solidFill>
                <a:effectLst/>
              </a:rPr>
              <a:t>One to one check ins</a:t>
            </a:r>
            <a:r>
              <a:rPr lang="en-US" sz="1400" b="0" i="0">
                <a:solidFill>
                  <a:srgbClr val="000000"/>
                </a:solidFill>
                <a:effectLst/>
              </a:rPr>
              <a:t>​</a:t>
            </a: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GB" sz="1400" b="0" i="0" u="none" strike="noStrike">
                <a:solidFill>
                  <a:srgbClr val="000000"/>
                </a:solidFill>
                <a:effectLst/>
              </a:rPr>
              <a:t>Bereavement</a:t>
            </a:r>
          </a:p>
          <a:p>
            <a:pPr algn="l" rtl="0" fontAlgn="base"/>
            <a:r>
              <a:rPr lang="en-GB" sz="1400" b="0" i="0" u="none" strike="noStrike">
                <a:solidFill>
                  <a:srgbClr val="000000"/>
                </a:solidFill>
                <a:effectLst/>
              </a:rPr>
              <a:t> counselling</a:t>
            </a:r>
            <a:r>
              <a:rPr lang="en-US" sz="1400" b="0" i="0">
                <a:solidFill>
                  <a:srgbClr val="000000"/>
                </a:solidFill>
                <a:effectLst/>
              </a:rPr>
              <a:t>​</a:t>
            </a: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GB" sz="1400" b="0" i="0" u="none" strike="noStrike">
                <a:solidFill>
                  <a:srgbClr val="000000"/>
                </a:solidFill>
                <a:effectLst/>
              </a:rPr>
              <a:t>School counsellor</a:t>
            </a:r>
            <a:r>
              <a:rPr lang="en-US" sz="1400" b="0" i="0">
                <a:solidFill>
                  <a:srgbClr val="000000"/>
                </a:solidFill>
                <a:effectLst/>
              </a:rPr>
              <a:t>​</a:t>
            </a: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GB" sz="1400" b="0" i="0" u="none" strike="noStrike">
                <a:solidFill>
                  <a:srgbClr val="000000"/>
                </a:solidFill>
                <a:effectLst/>
              </a:rPr>
              <a:t>E-safety</a:t>
            </a:r>
            <a:r>
              <a:rPr lang="en-US" sz="1400" b="0" i="0">
                <a:solidFill>
                  <a:srgbClr val="000000"/>
                </a:solidFill>
                <a:effectLst/>
              </a:rPr>
              <a:t>​</a:t>
            </a: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US" sz="1400" b="0" i="0" u="none" strike="noStrike">
                <a:solidFill>
                  <a:srgbClr val="000000"/>
                </a:solidFill>
                <a:effectLst/>
              </a:rPr>
              <a:t>Signposting to</a:t>
            </a:r>
          </a:p>
          <a:p>
            <a:pPr algn="l" rtl="0" fontAlgn="base"/>
            <a:r>
              <a:rPr lang="en-US" sz="1400" b="0" i="0" u="none" strike="noStrike">
                <a:solidFill>
                  <a:srgbClr val="000000"/>
                </a:solidFill>
                <a:effectLst/>
              </a:rPr>
              <a:t> appropriate support</a:t>
            </a:r>
            <a:r>
              <a:rPr lang="en-US" sz="1400" b="0" i="0">
                <a:solidFill>
                  <a:srgbClr val="000000"/>
                </a:solidFill>
                <a:effectLst/>
              </a:rPr>
              <a:t>​</a:t>
            </a: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US" sz="1400" b="0" i="0" u="none" strike="noStrike">
                <a:solidFill>
                  <a:srgbClr val="000000"/>
                </a:solidFill>
                <a:effectLst/>
              </a:rPr>
              <a:t>Liaising with </a:t>
            </a:r>
          </a:p>
          <a:p>
            <a:pPr algn="l" rtl="0" fontAlgn="base"/>
            <a:r>
              <a:rPr lang="en-US" sz="1400" b="0" i="0" u="none" strike="noStrike">
                <a:solidFill>
                  <a:srgbClr val="000000"/>
                </a:solidFill>
                <a:effectLst/>
              </a:rPr>
              <a:t>external agencies</a:t>
            </a: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US" sz="1400">
                <a:solidFill>
                  <a:srgbClr val="000000"/>
                </a:solidFill>
              </a:rPr>
              <a:t>Worry boxes</a:t>
            </a:r>
          </a:p>
          <a:p>
            <a:pPr marL="285750" indent="-285750" algn="l" rtl="0" fontAlgn="base">
              <a:buFont typeface="Wingdings" panose="05000000000000000000" pitchFamily="2" charset="2"/>
              <a:buChar char="§"/>
            </a:pPr>
            <a:r>
              <a:rPr lang="en-GB" sz="1400" b="0" i="0" u="none" strike="noStrike">
                <a:solidFill>
                  <a:srgbClr val="000000"/>
                </a:solidFill>
                <a:effectLst/>
              </a:rPr>
              <a:t> LGBTQ+ Counselling</a:t>
            </a:r>
            <a:r>
              <a:rPr lang="en-US" sz="1400" b="0" i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/>
            <a:endParaRPr lang="en-GB" sz="1400" b="0" i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8435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ef873751-8807-448e-b698-ee031b2a5792}" enabled="0" method="" siteId="{ef873751-8807-448e-b698-ee031b2a579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Resources</vt:lpstr>
      <vt:lpstr>  Flashcards</vt:lpstr>
      <vt:lpstr>What?</vt:lpstr>
      <vt:lpstr>Why?</vt:lpstr>
      <vt:lpstr>How?</vt:lpstr>
      <vt:lpstr>Letiner System</vt:lpstr>
      <vt:lpstr>High Frequency topics</vt:lpstr>
      <vt:lpstr>High Frequency topics</vt:lpstr>
      <vt:lpstr>PowerPoint Presentation</vt:lpstr>
      <vt:lpstr>About Mathematics</vt:lpstr>
      <vt:lpstr>How to support your son/daughter</vt:lpstr>
      <vt:lpstr>"Quizzing" - The theory behind it</vt:lpstr>
      <vt:lpstr>PowerPoint Presentation</vt:lpstr>
      <vt:lpstr>A simple system to try (e.g. Maths)</vt:lpstr>
      <vt:lpstr>"Quizzing" - Pro tips</vt:lpstr>
      <vt:lpstr>PowerPoint Presentation</vt:lpstr>
      <vt:lpstr>PowerPoint Presentation</vt:lpstr>
      <vt:lpstr>Maths skills</vt:lpstr>
      <vt:lpstr>High Frequency topics</vt:lpstr>
      <vt:lpstr>High Frequency topics</vt:lpstr>
      <vt:lpstr>How to maximise your revision: revision timetable</vt:lpstr>
      <vt:lpstr>PowerPoint Presentation</vt:lpstr>
      <vt:lpstr>Useful websites</vt:lpstr>
      <vt:lpstr>PowerPoint Presentation</vt:lpstr>
      <vt:lpstr>PowerPoint Presentation</vt:lpstr>
    </vt:vector>
  </TitlesOfParts>
  <Company>Central Region Schools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R Quirk</dc:creator>
  <cp:revision>2</cp:revision>
  <dcterms:created xsi:type="dcterms:W3CDTF">2026-01-29T13:43:58Z</dcterms:created>
  <dcterms:modified xsi:type="dcterms:W3CDTF">2026-03-04T08:00:59Z</dcterms:modified>
</cp:coreProperties>
</file>